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17.jpg" ContentType="image/jpg"/>
  <Override PartName="/ppt/media/image19.jpg" ContentType="image/jpg"/>
  <Override PartName="/ppt/media/image20.jpg" ContentType="image/jpg"/>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62.jpg" ContentType="image/jpg"/>
  <Override PartName="/ppt/media/image70.jpg" ContentType="image/jpg"/>
  <Override PartName="/ppt/media/image71.jpg" ContentType="image/jpg"/>
  <Override PartName="/ppt/media/image72.jpg" ContentType="image/jpg"/>
  <Override PartName="/ppt/media/image73.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 id="2147483822" r:id="rId2"/>
  </p:sldMasterIdLst>
  <p:notesMasterIdLst>
    <p:notesMasterId r:id="rId55"/>
  </p:notesMasterIdLst>
  <p:sldIdLst>
    <p:sldId id="514" r:id="rId3"/>
    <p:sldId id="515" r:id="rId4"/>
    <p:sldId id="516" r:id="rId5"/>
    <p:sldId id="520" r:id="rId6"/>
    <p:sldId id="524" r:id="rId7"/>
    <p:sldId id="532" r:id="rId8"/>
    <p:sldId id="517" r:id="rId9"/>
    <p:sldId id="433" r:id="rId10"/>
    <p:sldId id="435" r:id="rId11"/>
    <p:sldId id="266" r:id="rId12"/>
    <p:sldId id="442" r:id="rId13"/>
    <p:sldId id="262" r:id="rId14"/>
    <p:sldId id="521" r:id="rId15"/>
    <p:sldId id="444" r:id="rId16"/>
    <p:sldId id="493" r:id="rId17"/>
    <p:sldId id="479" r:id="rId18"/>
    <p:sldId id="480" r:id="rId19"/>
    <p:sldId id="481" r:id="rId20"/>
    <p:sldId id="482" r:id="rId21"/>
    <p:sldId id="483" r:id="rId22"/>
    <p:sldId id="484" r:id="rId23"/>
    <p:sldId id="489" r:id="rId24"/>
    <p:sldId id="281" r:id="rId25"/>
    <p:sldId id="522" r:id="rId26"/>
    <p:sldId id="283" r:id="rId27"/>
    <p:sldId id="335" r:id="rId28"/>
    <p:sldId id="488" r:id="rId29"/>
    <p:sldId id="485" r:id="rId30"/>
    <p:sldId id="487" r:id="rId31"/>
    <p:sldId id="451" r:id="rId32"/>
    <p:sldId id="453" r:id="rId33"/>
    <p:sldId id="511" r:id="rId34"/>
    <p:sldId id="512" r:id="rId35"/>
    <p:sldId id="513" r:id="rId36"/>
    <p:sldId id="452" r:id="rId37"/>
    <p:sldId id="533" r:id="rId38"/>
    <p:sldId id="505" r:id="rId39"/>
    <p:sldId id="506" r:id="rId40"/>
    <p:sldId id="507" r:id="rId41"/>
    <p:sldId id="508" r:id="rId42"/>
    <p:sldId id="500" r:id="rId43"/>
    <p:sldId id="509" r:id="rId44"/>
    <p:sldId id="510" r:id="rId45"/>
    <p:sldId id="459" r:id="rId46"/>
    <p:sldId id="534" r:id="rId47"/>
    <p:sldId id="477" r:id="rId48"/>
    <p:sldId id="478" r:id="rId49"/>
    <p:sldId id="501" r:id="rId50"/>
    <p:sldId id="471" r:id="rId51"/>
    <p:sldId id="528" r:id="rId52"/>
    <p:sldId id="529" r:id="rId53"/>
    <p:sldId id="530" r:id="rId54"/>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orbel" panose="020B0503020204020204" pitchFamily="34" charset="0"/>
        <a:ea typeface="+mn-ea"/>
        <a:cs typeface="+mn-cs"/>
      </a:defRPr>
    </a:lvl1pPr>
    <a:lvl2pPr marL="457200" algn="l" rtl="0" eaLnBrk="0" fontAlgn="base" hangingPunct="0">
      <a:spcBef>
        <a:spcPct val="0"/>
      </a:spcBef>
      <a:spcAft>
        <a:spcPct val="0"/>
      </a:spcAft>
      <a:defRPr kern="1200">
        <a:solidFill>
          <a:schemeClr val="tx1"/>
        </a:solidFill>
        <a:latin typeface="Corbel" panose="020B0503020204020204" pitchFamily="34" charset="0"/>
        <a:ea typeface="+mn-ea"/>
        <a:cs typeface="+mn-cs"/>
      </a:defRPr>
    </a:lvl2pPr>
    <a:lvl3pPr marL="914400" algn="l" rtl="0" eaLnBrk="0" fontAlgn="base" hangingPunct="0">
      <a:spcBef>
        <a:spcPct val="0"/>
      </a:spcBef>
      <a:spcAft>
        <a:spcPct val="0"/>
      </a:spcAft>
      <a:defRPr kern="1200">
        <a:solidFill>
          <a:schemeClr val="tx1"/>
        </a:solidFill>
        <a:latin typeface="Corbel" panose="020B0503020204020204" pitchFamily="34" charset="0"/>
        <a:ea typeface="+mn-ea"/>
        <a:cs typeface="+mn-cs"/>
      </a:defRPr>
    </a:lvl3pPr>
    <a:lvl4pPr marL="1371600" algn="l" rtl="0" eaLnBrk="0" fontAlgn="base" hangingPunct="0">
      <a:spcBef>
        <a:spcPct val="0"/>
      </a:spcBef>
      <a:spcAft>
        <a:spcPct val="0"/>
      </a:spcAft>
      <a:defRPr kern="1200">
        <a:solidFill>
          <a:schemeClr val="tx1"/>
        </a:solidFill>
        <a:latin typeface="Corbel" panose="020B0503020204020204" pitchFamily="34" charset="0"/>
        <a:ea typeface="+mn-ea"/>
        <a:cs typeface="+mn-cs"/>
      </a:defRPr>
    </a:lvl4pPr>
    <a:lvl5pPr marL="1828800" algn="l" rtl="0" eaLnBrk="0" fontAlgn="base" hangingPunct="0">
      <a:spcBef>
        <a:spcPct val="0"/>
      </a:spcBef>
      <a:spcAft>
        <a:spcPct val="0"/>
      </a:spcAft>
      <a:defRPr kern="1200">
        <a:solidFill>
          <a:schemeClr val="tx1"/>
        </a:solidFill>
        <a:latin typeface="Corbel" panose="020B0503020204020204" pitchFamily="34" charset="0"/>
        <a:ea typeface="+mn-ea"/>
        <a:cs typeface="+mn-cs"/>
      </a:defRPr>
    </a:lvl5pPr>
    <a:lvl6pPr marL="2286000" algn="l" defTabSz="914400" rtl="0" eaLnBrk="1" latinLnBrk="0" hangingPunct="1">
      <a:defRPr kern="1200">
        <a:solidFill>
          <a:schemeClr val="tx1"/>
        </a:solidFill>
        <a:latin typeface="Corbel" panose="020B0503020204020204" pitchFamily="34" charset="0"/>
        <a:ea typeface="+mn-ea"/>
        <a:cs typeface="+mn-cs"/>
      </a:defRPr>
    </a:lvl6pPr>
    <a:lvl7pPr marL="2743200" algn="l" defTabSz="914400" rtl="0" eaLnBrk="1" latinLnBrk="0" hangingPunct="1">
      <a:defRPr kern="1200">
        <a:solidFill>
          <a:schemeClr val="tx1"/>
        </a:solidFill>
        <a:latin typeface="Corbel" panose="020B0503020204020204" pitchFamily="34" charset="0"/>
        <a:ea typeface="+mn-ea"/>
        <a:cs typeface="+mn-cs"/>
      </a:defRPr>
    </a:lvl7pPr>
    <a:lvl8pPr marL="3200400" algn="l" defTabSz="914400" rtl="0" eaLnBrk="1" latinLnBrk="0" hangingPunct="1">
      <a:defRPr kern="1200">
        <a:solidFill>
          <a:schemeClr val="tx1"/>
        </a:solidFill>
        <a:latin typeface="Corbel" panose="020B0503020204020204" pitchFamily="34" charset="0"/>
        <a:ea typeface="+mn-ea"/>
        <a:cs typeface="+mn-cs"/>
      </a:defRPr>
    </a:lvl8pPr>
    <a:lvl9pPr marL="3657600" algn="l" defTabSz="914400" rtl="0" eaLnBrk="1" latinLnBrk="0" hangingPunct="1">
      <a:defRPr kern="1200">
        <a:solidFill>
          <a:schemeClr val="tx1"/>
        </a:solidFill>
        <a:latin typeface="Corbel" panose="020B0503020204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6" d="100"/>
          <a:sy n="76" d="100"/>
        </p:scale>
        <p:origin x="540"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51F0656E-4497-4022-9775-A933F28A963B}" type="datetimeFigureOut">
              <a:rPr lang="en-US"/>
              <a:pPr>
                <a:defRPr/>
              </a:pPr>
              <a:t>9/10/2023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059462D-23DB-44DC-B8E7-28835E036490}" type="slidenum">
              <a:rPr lang="en-US"/>
              <a:pPr>
                <a:defRPr/>
              </a:pPr>
              <a:t>‹#›</a:t>
            </a:fld>
            <a:endParaRPr lang="en-US"/>
          </a:p>
        </p:txBody>
      </p:sp>
    </p:spTree>
    <p:extLst>
      <p:ext uri="{BB962C8B-B14F-4D97-AF65-F5344CB8AC3E}">
        <p14:creationId xmlns:p14="http://schemas.microsoft.com/office/powerpoint/2010/main" val="33218670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96B41B90-781D-4C8B-B3FA-0B681ACBFAA0}" type="slidenum">
              <a:rPr lang="en-GB" altLang="en-US" sz="1200"/>
              <a:pPr/>
              <a:t>4</a:t>
            </a:fld>
            <a:endParaRPr lang="en-GB" altLang="en-US" sz="1200"/>
          </a:p>
        </p:txBody>
      </p:sp>
      <p:sp>
        <p:nvSpPr>
          <p:cNvPr id="7171" name="Rectangle 2"/>
          <p:cNvSpPr>
            <a:spLocks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PT" altLang="en-US" smtClean="0">
              <a:latin typeface="Times" panose="02020603050405020304" pitchFamily="18" charset="0"/>
            </a:endParaRPr>
          </a:p>
        </p:txBody>
      </p:sp>
    </p:spTree>
    <p:extLst>
      <p:ext uri="{BB962C8B-B14F-4D97-AF65-F5344CB8AC3E}">
        <p14:creationId xmlns:p14="http://schemas.microsoft.com/office/powerpoint/2010/main" val="2897589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6"/>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1pPr>
            <a:lvl2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2pPr>
            <a:lvl3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3pPr>
            <a:lvl4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4pPr>
            <a:lvl5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9pPr>
          </a:lstStyle>
          <a:p>
            <a:pPr eaLnBrk="1"/>
            <a:fld id="{C05D4D47-42FF-451A-8295-39333C88D329}" type="slidenum">
              <a:rPr lang="de-DE" altLang="en-US">
                <a:solidFill>
                  <a:srgbClr val="FFFFFF"/>
                </a:solidFill>
                <a:latin typeface="Times New Roman" panose="02020603050405020304" pitchFamily="18" charset="0"/>
              </a:rPr>
              <a:pPr eaLnBrk="1"/>
              <a:t>7</a:t>
            </a:fld>
            <a:endParaRPr lang="de-DE" altLang="en-US">
              <a:solidFill>
                <a:srgbClr val="FFFFFF"/>
              </a:solidFill>
              <a:latin typeface="Times New Roman" panose="02020603050405020304" pitchFamily="18" charset="0"/>
            </a:endParaRPr>
          </a:p>
        </p:txBody>
      </p:sp>
      <p:sp>
        <p:nvSpPr>
          <p:cNvPr id="27651" name="Rectangle 1"/>
          <p:cNvSpPr>
            <a:spLocks noChangeArrowheads="1" noTextEdit="1"/>
          </p:cNvSpPr>
          <p:nvPr>
            <p:ph type="sldImg"/>
          </p:nvPr>
        </p:nvSpPr>
        <p:spPr>
          <a:xfrm>
            <a:off x="217488" y="812800"/>
            <a:ext cx="7123112" cy="4008438"/>
          </a:xfrm>
          <a:solidFill>
            <a:srgbClr val="FFFFFF"/>
          </a:solidFill>
          <a:ln>
            <a:solidFill>
              <a:srgbClr val="000000"/>
            </a:solidFill>
            <a:miter lim="800000"/>
            <a:headEnd/>
            <a:tailEnd/>
          </a:ln>
        </p:spPr>
      </p:sp>
      <p:sp>
        <p:nvSpPr>
          <p:cNvPr id="27652" name="Rectangle 2"/>
          <p:cNvSpPr>
            <a:spLocks noChangeArrowheads="1"/>
          </p:cNvSpPr>
          <p:nvPr>
            <p:ph type="body" idx="1"/>
          </p:nvPr>
        </p:nvSpPr>
        <p:spPr>
          <a:xfrm>
            <a:off x="755650" y="5078413"/>
            <a:ext cx="6048375" cy="4811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180892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70000" lnSpcReduction="20000"/>
          </a:bodyPr>
          <a:lstStyle/>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smtClean="0">
                <a:solidFill>
                  <a:srgbClr val="000000"/>
                </a:solidFill>
                <a:latin typeface="Georgia" pitchFamily="18" charset="0"/>
                <a:ea typeface="Arial Unicode MS" pitchFamily="34" charset="-128"/>
                <a:cs typeface="Arial Unicode MS" pitchFamily="34" charset="-128"/>
              </a:rPr>
              <a:t>[11C]-</a:t>
            </a:r>
            <a:r>
              <a:rPr lang="en-US" dirty="0" err="1" smtClean="0">
                <a:solidFill>
                  <a:srgbClr val="000000"/>
                </a:solidFill>
                <a:latin typeface="Georgia" pitchFamily="18" charset="0"/>
                <a:ea typeface="Arial Unicode MS" pitchFamily="34" charset="-128"/>
                <a:cs typeface="Arial Unicode MS" pitchFamily="34" charset="-128"/>
              </a:rPr>
              <a:t>metomidate</a:t>
            </a:r>
            <a:endParaRPr lang="en-US" dirty="0" smtClean="0">
              <a:solidFill>
                <a:srgbClr val="000000"/>
              </a:solidFill>
              <a:latin typeface="Georgia" pitchFamily="18" charset="0"/>
              <a:ea typeface="Arial Unicode MS" pitchFamily="34" charset="-128"/>
              <a:cs typeface="Arial Unicode MS" pitchFamily="34" charset="-128"/>
            </a:endParaRP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smtClean="0">
                <a:solidFill>
                  <a:srgbClr val="000000"/>
                </a:solidFill>
                <a:latin typeface="Georgia" pitchFamily="18" charset="0"/>
                <a:ea typeface="Arial Unicode MS" pitchFamily="34" charset="-128"/>
                <a:cs typeface="Arial Unicode MS" pitchFamily="34" charset="-128"/>
              </a:rPr>
              <a:t>Specifically acts as an </a:t>
            </a:r>
            <a:r>
              <a:rPr lang="en-US" b="1" dirty="0" smtClean="0">
                <a:solidFill>
                  <a:srgbClr val="000000"/>
                </a:solidFill>
                <a:latin typeface="Georgia" pitchFamily="18" charset="0"/>
                <a:ea typeface="Arial Unicode MS" pitchFamily="34" charset="-128"/>
                <a:cs typeface="Arial Unicode MS" pitchFamily="34" charset="-128"/>
              </a:rPr>
              <a:t>antagonist to beta-</a:t>
            </a:r>
            <a:r>
              <a:rPr lang="en-US" b="1" dirty="0" err="1" smtClean="0">
                <a:solidFill>
                  <a:srgbClr val="000000"/>
                </a:solidFill>
                <a:latin typeface="Georgia" pitchFamily="18" charset="0"/>
                <a:ea typeface="Arial Unicode MS" pitchFamily="34" charset="-128"/>
                <a:cs typeface="Arial Unicode MS" pitchFamily="34" charset="-128"/>
              </a:rPr>
              <a:t>hydroxylase</a:t>
            </a:r>
            <a:r>
              <a:rPr lang="en-US" dirty="0" smtClean="0">
                <a:solidFill>
                  <a:srgbClr val="000000"/>
                </a:solidFill>
                <a:latin typeface="Georgia" pitchFamily="18" charset="0"/>
                <a:ea typeface="Arial Unicode MS" pitchFamily="34" charset="-128"/>
                <a:cs typeface="Arial Unicode MS" pitchFamily="34" charset="-128"/>
              </a:rPr>
              <a:t>, a key enzyme in </a:t>
            </a:r>
            <a:r>
              <a:rPr lang="en-US" dirty="0" err="1" smtClean="0">
                <a:solidFill>
                  <a:srgbClr val="000000"/>
                </a:solidFill>
                <a:latin typeface="Georgia" pitchFamily="18" charset="0"/>
                <a:ea typeface="Arial Unicode MS" pitchFamily="34" charset="-128"/>
                <a:cs typeface="Arial Unicode MS" pitchFamily="34" charset="-128"/>
              </a:rPr>
              <a:t>adrenocortical</a:t>
            </a:r>
            <a:r>
              <a:rPr lang="en-US" dirty="0" smtClean="0">
                <a:solidFill>
                  <a:srgbClr val="000000"/>
                </a:solidFill>
                <a:latin typeface="Georgia" pitchFamily="18" charset="0"/>
                <a:ea typeface="Arial Unicode MS" pitchFamily="34" charset="-128"/>
                <a:cs typeface="Arial Unicode MS" pitchFamily="34" charset="-128"/>
              </a:rPr>
              <a:t> steroid synthesis. Clinically used to visualize tumors of </a:t>
            </a:r>
            <a:r>
              <a:rPr lang="en-US" dirty="0" err="1" smtClean="0">
                <a:solidFill>
                  <a:srgbClr val="000000"/>
                </a:solidFill>
                <a:latin typeface="Georgia" pitchFamily="18" charset="0"/>
                <a:ea typeface="Arial Unicode MS" pitchFamily="34" charset="-128"/>
                <a:cs typeface="Arial Unicode MS" pitchFamily="34" charset="-128"/>
              </a:rPr>
              <a:t>adrenocortical</a:t>
            </a:r>
            <a:r>
              <a:rPr lang="en-US" dirty="0" smtClean="0">
                <a:solidFill>
                  <a:srgbClr val="000000"/>
                </a:solidFill>
                <a:latin typeface="Georgia" pitchFamily="18" charset="0"/>
                <a:ea typeface="Arial Unicode MS" pitchFamily="34" charset="-128"/>
                <a:cs typeface="Arial Unicode MS" pitchFamily="34" charset="-128"/>
              </a:rPr>
              <a:t> origin.</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b="1" dirty="0" smtClean="0">
                <a:solidFill>
                  <a:srgbClr val="000000"/>
                </a:solidFill>
                <a:latin typeface="Georgia" pitchFamily="18" charset="0"/>
                <a:ea typeface="Arial Unicode MS" pitchFamily="34" charset="-128"/>
                <a:cs typeface="Arial Unicode MS" pitchFamily="34" charset="-128"/>
              </a:rPr>
              <a:t>[11C]-5-hydroxytryptophan</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err="1" smtClean="0">
                <a:solidFill>
                  <a:srgbClr val="000000"/>
                </a:solidFill>
                <a:latin typeface="Georgia" pitchFamily="18" charset="0"/>
                <a:ea typeface="Arial Unicode MS" pitchFamily="34" charset="-128"/>
                <a:cs typeface="Arial Unicode MS" pitchFamily="34" charset="-128"/>
              </a:rPr>
              <a:t>Hydroxytryptophan</a:t>
            </a:r>
            <a:r>
              <a:rPr lang="en-US" dirty="0" smtClean="0">
                <a:solidFill>
                  <a:srgbClr val="000000"/>
                </a:solidFill>
                <a:latin typeface="Georgia" pitchFamily="18" charset="0"/>
                <a:ea typeface="Arial Unicode MS" pitchFamily="34" charset="-128"/>
                <a:cs typeface="Arial Unicode MS" pitchFamily="34" charset="-128"/>
              </a:rPr>
              <a:t> is the key substrate for the enzyme </a:t>
            </a:r>
            <a:r>
              <a:rPr lang="en-US" b="1" dirty="0" err="1" smtClean="0">
                <a:solidFill>
                  <a:srgbClr val="000000"/>
                </a:solidFill>
                <a:latin typeface="Georgia" pitchFamily="18" charset="0"/>
                <a:ea typeface="Arial Unicode MS" pitchFamily="34" charset="-128"/>
                <a:cs typeface="Arial Unicode MS" pitchFamily="34" charset="-128"/>
              </a:rPr>
              <a:t>Dopa</a:t>
            </a:r>
            <a:r>
              <a:rPr lang="en-US" b="1" dirty="0" smtClean="0">
                <a:solidFill>
                  <a:srgbClr val="000000"/>
                </a:solidFill>
                <a:latin typeface="Georgia" pitchFamily="18" charset="0"/>
                <a:ea typeface="Arial Unicode MS" pitchFamily="34" charset="-128"/>
                <a:cs typeface="Arial Unicode MS" pitchFamily="34" charset="-128"/>
              </a:rPr>
              <a:t> </a:t>
            </a:r>
            <a:r>
              <a:rPr lang="en-US" b="1" dirty="0" err="1" smtClean="0">
                <a:solidFill>
                  <a:srgbClr val="000000"/>
                </a:solidFill>
                <a:latin typeface="Georgia" pitchFamily="18" charset="0"/>
                <a:ea typeface="Arial Unicode MS" pitchFamily="34" charset="-128"/>
                <a:cs typeface="Arial Unicode MS" pitchFamily="34" charset="-128"/>
              </a:rPr>
              <a:t>decarboxylase</a:t>
            </a:r>
            <a:r>
              <a:rPr lang="en-US" b="1" dirty="0" smtClean="0">
                <a:solidFill>
                  <a:srgbClr val="000000"/>
                </a:solidFill>
                <a:latin typeface="Georgia" pitchFamily="18" charset="0"/>
                <a:ea typeface="Arial Unicode MS" pitchFamily="34" charset="-128"/>
                <a:cs typeface="Arial Unicode MS" pitchFamily="34" charset="-128"/>
              </a:rPr>
              <a:t> </a:t>
            </a:r>
            <a:r>
              <a:rPr lang="en-US" dirty="0" smtClean="0">
                <a:solidFill>
                  <a:srgbClr val="000000"/>
                </a:solidFill>
                <a:latin typeface="Georgia" pitchFamily="18" charset="0"/>
                <a:ea typeface="Arial Unicode MS" pitchFamily="34" charset="-128"/>
                <a:cs typeface="Arial Unicode MS" pitchFamily="34" charset="-128"/>
              </a:rPr>
              <a:t>in </a:t>
            </a:r>
            <a:r>
              <a:rPr lang="en-US" b="1" dirty="0" smtClean="0">
                <a:solidFill>
                  <a:srgbClr val="000000"/>
                </a:solidFill>
                <a:latin typeface="Georgia" pitchFamily="18" charset="0"/>
                <a:ea typeface="Arial Unicode MS" pitchFamily="34" charset="-128"/>
                <a:cs typeface="Arial Unicode MS" pitchFamily="34" charset="-128"/>
              </a:rPr>
              <a:t>serotonin production</a:t>
            </a:r>
            <a:r>
              <a:rPr lang="en-US" dirty="0" smtClean="0">
                <a:solidFill>
                  <a:srgbClr val="000000"/>
                </a:solidFill>
                <a:latin typeface="Georgia" pitchFamily="18" charset="0"/>
                <a:ea typeface="Arial Unicode MS" pitchFamily="34" charset="-128"/>
                <a:cs typeface="Arial Unicode MS" pitchFamily="34" charset="-128"/>
              </a:rPr>
              <a:t>. Metabolic accumulation of this tracer is highly </a:t>
            </a:r>
            <a:r>
              <a:rPr lang="en-US" dirty="0" err="1" smtClean="0">
                <a:solidFill>
                  <a:srgbClr val="000000"/>
                </a:solidFill>
                <a:latin typeface="Georgia" pitchFamily="18" charset="0"/>
                <a:ea typeface="Arial Unicode MS" pitchFamily="34" charset="-128"/>
                <a:cs typeface="Arial Unicode MS" pitchFamily="34" charset="-128"/>
              </a:rPr>
              <a:t>upregulated</a:t>
            </a:r>
            <a:r>
              <a:rPr lang="en-US" dirty="0" smtClean="0">
                <a:solidFill>
                  <a:srgbClr val="000000"/>
                </a:solidFill>
                <a:latin typeface="Georgia" pitchFamily="18" charset="0"/>
                <a:ea typeface="Arial Unicode MS" pitchFamily="34" charset="-128"/>
                <a:cs typeface="Arial Unicode MS" pitchFamily="34" charset="-128"/>
              </a:rPr>
              <a:t> in most tumors of </a:t>
            </a:r>
            <a:r>
              <a:rPr lang="en-US" dirty="0" err="1" smtClean="0">
                <a:solidFill>
                  <a:srgbClr val="000000"/>
                </a:solidFill>
                <a:latin typeface="Georgia" pitchFamily="18" charset="0"/>
                <a:ea typeface="Arial Unicode MS" pitchFamily="34" charset="-128"/>
                <a:cs typeface="Arial Unicode MS" pitchFamily="34" charset="-128"/>
              </a:rPr>
              <a:t>neuroendocrine</a:t>
            </a:r>
            <a:r>
              <a:rPr lang="en-US" dirty="0" smtClean="0">
                <a:solidFill>
                  <a:srgbClr val="000000"/>
                </a:solidFill>
                <a:latin typeface="Georgia" pitchFamily="18" charset="0"/>
                <a:ea typeface="Arial Unicode MS" pitchFamily="34" charset="-128"/>
                <a:cs typeface="Arial Unicode MS" pitchFamily="34" charset="-128"/>
              </a:rPr>
              <a:t> origin, </a:t>
            </a:r>
            <a:r>
              <a:rPr lang="en-US" dirty="0" err="1" smtClean="0">
                <a:solidFill>
                  <a:srgbClr val="000000"/>
                </a:solidFill>
                <a:latin typeface="Georgia" pitchFamily="18" charset="0"/>
                <a:ea typeface="Arial Unicode MS" pitchFamily="34" charset="-128"/>
                <a:cs typeface="Arial Unicode MS" pitchFamily="34" charset="-128"/>
              </a:rPr>
              <a:t>spe-cifically</a:t>
            </a:r>
            <a:r>
              <a:rPr lang="en-US" dirty="0" smtClean="0">
                <a:solidFill>
                  <a:srgbClr val="000000"/>
                </a:solidFill>
                <a:latin typeface="Georgia" pitchFamily="18" charset="0"/>
                <a:ea typeface="Arial Unicode MS" pitchFamily="34" charset="-128"/>
                <a:cs typeface="Arial Unicode MS" pitchFamily="34" charset="-128"/>
              </a:rPr>
              <a:t> the </a:t>
            </a:r>
            <a:r>
              <a:rPr lang="en-US" b="1" dirty="0" err="1" smtClean="0">
                <a:solidFill>
                  <a:srgbClr val="000000"/>
                </a:solidFill>
                <a:latin typeface="Georgia" pitchFamily="18" charset="0"/>
                <a:ea typeface="Arial Unicode MS" pitchFamily="34" charset="-128"/>
                <a:cs typeface="Arial Unicode MS" pitchFamily="34" charset="-128"/>
              </a:rPr>
              <a:t>carcinoids</a:t>
            </a:r>
            <a:r>
              <a:rPr lang="en-US" b="1" dirty="0" smtClean="0">
                <a:solidFill>
                  <a:srgbClr val="000000"/>
                </a:solidFill>
                <a:latin typeface="Georgia" pitchFamily="18" charset="0"/>
                <a:ea typeface="Arial Unicode MS" pitchFamily="34" charset="-128"/>
                <a:cs typeface="Arial Unicode MS" pitchFamily="34" charset="-128"/>
              </a:rPr>
              <a:t>.</a:t>
            </a:r>
            <a:r>
              <a:rPr lang="en-US" dirty="0" smtClean="0"/>
              <a:t> [11C]-5-hydroxytryptophan uptake in two very small bone metastases in a patient with a known </a:t>
            </a:r>
            <a:r>
              <a:rPr lang="en-US" dirty="0" err="1" smtClean="0"/>
              <a:t>carcinoid</a:t>
            </a:r>
            <a:r>
              <a:rPr lang="en-US" dirty="0" smtClean="0"/>
              <a:t> tumor. 5-Hydroxytryptophan is the precursor of ser-</a:t>
            </a:r>
            <a:r>
              <a:rPr lang="en-US" dirty="0" err="1" smtClean="0"/>
              <a:t>otonin</a:t>
            </a:r>
            <a:r>
              <a:rPr lang="en-US" dirty="0" smtClean="0"/>
              <a:t>. The converting enzyme 5-hydroxytryptophan </a:t>
            </a:r>
            <a:r>
              <a:rPr lang="en-US" dirty="0" err="1" smtClean="0"/>
              <a:t>decarboxylase</a:t>
            </a:r>
            <a:r>
              <a:rPr lang="en-US" dirty="0" smtClean="0"/>
              <a:t> is highly expressed in the majority of tumors with </a:t>
            </a:r>
            <a:r>
              <a:rPr lang="en-US" dirty="0" err="1" smtClean="0"/>
              <a:t>neuroendocrine</a:t>
            </a:r>
            <a:r>
              <a:rPr lang="en-US" dirty="0" smtClean="0"/>
              <a:t> origin</a:t>
            </a:r>
            <a:endParaRPr lang="en-US" dirty="0" smtClean="0">
              <a:solidFill>
                <a:srgbClr val="000000"/>
              </a:solidFill>
              <a:latin typeface="Georgia" pitchFamily="18" charset="0"/>
              <a:ea typeface="Arial Unicode MS" pitchFamily="34" charset="-128"/>
              <a:cs typeface="Arial Unicode MS" pitchFamily="34" charset="-128"/>
            </a:endParaRP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b="1" dirty="0" smtClean="0">
                <a:solidFill>
                  <a:srgbClr val="000000"/>
                </a:solidFill>
                <a:latin typeface="Georgia" pitchFamily="18" charset="0"/>
                <a:ea typeface="Arial Unicode MS" pitchFamily="34" charset="-128"/>
                <a:cs typeface="Arial Unicode MS" pitchFamily="34" charset="-128"/>
              </a:rPr>
              <a:t>[18F]-DOPA</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err="1" smtClean="0">
                <a:solidFill>
                  <a:srgbClr val="000000"/>
                </a:solidFill>
                <a:latin typeface="Georgia" pitchFamily="18" charset="0"/>
                <a:ea typeface="Arial Unicode MS" pitchFamily="34" charset="-128"/>
                <a:cs typeface="Arial Unicode MS" pitchFamily="34" charset="-128"/>
              </a:rPr>
              <a:t>Radiolabeled</a:t>
            </a:r>
            <a:r>
              <a:rPr lang="en-US" dirty="0" smtClean="0">
                <a:solidFill>
                  <a:srgbClr val="000000"/>
                </a:solidFill>
                <a:latin typeface="Georgia" pitchFamily="18" charset="0"/>
                <a:ea typeface="Arial Unicode MS" pitchFamily="34" charset="-128"/>
                <a:cs typeface="Arial Unicode MS" pitchFamily="34" charset="-128"/>
              </a:rPr>
              <a:t> DOPA </a:t>
            </a:r>
            <a:r>
              <a:rPr lang="en-US" u="sng" dirty="0" smtClean="0">
                <a:solidFill>
                  <a:srgbClr val="000000"/>
                </a:solidFill>
                <a:latin typeface="Georgia" pitchFamily="18" charset="0"/>
                <a:ea typeface="Arial Unicode MS" pitchFamily="34" charset="-128"/>
                <a:cs typeface="Arial Unicode MS" pitchFamily="34" charset="-128"/>
              </a:rPr>
              <a:t>accumulates in </a:t>
            </a:r>
            <a:r>
              <a:rPr lang="en-US" u="sng" dirty="0" err="1" smtClean="0">
                <a:solidFill>
                  <a:srgbClr val="000000"/>
                </a:solidFill>
                <a:latin typeface="Georgia" pitchFamily="18" charset="0"/>
                <a:ea typeface="Arial Unicode MS" pitchFamily="34" charset="-128"/>
                <a:cs typeface="Arial Unicode MS" pitchFamily="34" charset="-128"/>
              </a:rPr>
              <a:t>dopaminergic</a:t>
            </a:r>
            <a:r>
              <a:rPr lang="en-US" u="sng" dirty="0" smtClean="0">
                <a:solidFill>
                  <a:srgbClr val="000000"/>
                </a:solidFill>
                <a:latin typeface="Georgia" pitchFamily="18" charset="0"/>
                <a:ea typeface="Arial Unicode MS" pitchFamily="34" charset="-128"/>
                <a:cs typeface="Arial Unicode MS" pitchFamily="34" charset="-128"/>
              </a:rPr>
              <a:t> </a:t>
            </a:r>
            <a:r>
              <a:rPr lang="en-US" u="sng" dirty="0" err="1" smtClean="0">
                <a:solidFill>
                  <a:srgbClr val="000000"/>
                </a:solidFill>
                <a:latin typeface="Georgia" pitchFamily="18" charset="0"/>
                <a:ea typeface="Arial Unicode MS" pitchFamily="34" charset="-128"/>
                <a:cs typeface="Arial Unicode MS" pitchFamily="34" charset="-128"/>
              </a:rPr>
              <a:t>presynaptic</a:t>
            </a:r>
            <a:r>
              <a:rPr lang="en-US" u="sng" dirty="0" smtClean="0">
                <a:solidFill>
                  <a:srgbClr val="000000"/>
                </a:solidFill>
                <a:latin typeface="Georgia" pitchFamily="18" charset="0"/>
                <a:ea typeface="Arial Unicode MS" pitchFamily="34" charset="-128"/>
                <a:cs typeface="Arial Unicode MS" pitchFamily="34" charset="-128"/>
              </a:rPr>
              <a:t> neurons </a:t>
            </a:r>
            <a:r>
              <a:rPr lang="en-US" dirty="0" smtClean="0">
                <a:solidFill>
                  <a:srgbClr val="000000"/>
                </a:solidFill>
                <a:latin typeface="Georgia" pitchFamily="18" charset="0"/>
                <a:ea typeface="Arial Unicode MS" pitchFamily="34" charset="-128"/>
                <a:cs typeface="Arial Unicode MS" pitchFamily="34" charset="-128"/>
              </a:rPr>
              <a:t>and in </a:t>
            </a:r>
            <a:r>
              <a:rPr lang="en-US" b="1" dirty="0" smtClean="0">
                <a:solidFill>
                  <a:srgbClr val="000000"/>
                </a:solidFill>
                <a:latin typeface="Georgia" pitchFamily="18" charset="0"/>
                <a:ea typeface="Arial Unicode MS" pitchFamily="34" charset="-128"/>
                <a:cs typeface="Arial Unicode MS" pitchFamily="34" charset="-128"/>
              </a:rPr>
              <a:t>tumors of </a:t>
            </a:r>
            <a:r>
              <a:rPr lang="en-US" b="1" dirty="0" err="1" smtClean="0">
                <a:solidFill>
                  <a:srgbClr val="000000"/>
                </a:solidFill>
                <a:latin typeface="Georgia" pitchFamily="18" charset="0"/>
                <a:ea typeface="Arial Unicode MS" pitchFamily="34" charset="-128"/>
                <a:cs typeface="Arial Unicode MS" pitchFamily="34" charset="-128"/>
              </a:rPr>
              <a:t>neuroendocrine</a:t>
            </a:r>
            <a:r>
              <a:rPr lang="en-US" b="1" dirty="0" smtClean="0">
                <a:solidFill>
                  <a:srgbClr val="000000"/>
                </a:solidFill>
                <a:latin typeface="Georgia" pitchFamily="18" charset="0"/>
                <a:ea typeface="Arial Unicode MS" pitchFamily="34" charset="-128"/>
                <a:cs typeface="Arial Unicode MS" pitchFamily="34" charset="-128"/>
              </a:rPr>
              <a:t> origin</a:t>
            </a:r>
            <a:r>
              <a:rPr lang="en-US" dirty="0" smtClean="0">
                <a:solidFill>
                  <a:srgbClr val="000000"/>
                </a:solidFill>
                <a:latin typeface="Georgia" pitchFamily="18" charset="0"/>
                <a:ea typeface="Arial Unicode MS" pitchFamily="34" charset="-128"/>
                <a:cs typeface="Arial Unicode MS" pitchFamily="34" charset="-128"/>
              </a:rPr>
              <a:t>. Used to study and diagnose </a:t>
            </a:r>
            <a:r>
              <a:rPr lang="en-US" dirty="0" err="1" smtClean="0">
                <a:solidFill>
                  <a:srgbClr val="000000"/>
                </a:solidFill>
                <a:latin typeface="Georgia" pitchFamily="18" charset="0"/>
                <a:ea typeface="Arial Unicode MS" pitchFamily="34" charset="-128"/>
                <a:cs typeface="Arial Unicode MS" pitchFamily="34" charset="-128"/>
              </a:rPr>
              <a:t>Parkinsonian</a:t>
            </a:r>
            <a:r>
              <a:rPr lang="en-US" dirty="0" smtClean="0">
                <a:solidFill>
                  <a:srgbClr val="000000"/>
                </a:solidFill>
                <a:latin typeface="Georgia" pitchFamily="18" charset="0"/>
                <a:ea typeface="Arial Unicode MS" pitchFamily="34" charset="-128"/>
                <a:cs typeface="Arial Unicode MS" pitchFamily="34" charset="-128"/>
              </a:rPr>
              <a:t> syndromes and for visualization of </a:t>
            </a:r>
            <a:r>
              <a:rPr lang="en-US" dirty="0" err="1" smtClean="0">
                <a:solidFill>
                  <a:srgbClr val="000000"/>
                </a:solidFill>
                <a:latin typeface="Georgia" pitchFamily="18" charset="0"/>
                <a:ea typeface="Arial Unicode MS" pitchFamily="34" charset="-128"/>
                <a:cs typeface="Arial Unicode MS" pitchFamily="34" charset="-128"/>
              </a:rPr>
              <a:t>neuroendocrine</a:t>
            </a:r>
            <a:r>
              <a:rPr lang="en-US" dirty="0" smtClean="0">
                <a:solidFill>
                  <a:srgbClr val="000000"/>
                </a:solidFill>
                <a:latin typeface="Georgia" pitchFamily="18" charset="0"/>
                <a:ea typeface="Arial Unicode MS" pitchFamily="34" charset="-128"/>
                <a:cs typeface="Arial Unicode MS" pitchFamily="34" charset="-128"/>
              </a:rPr>
              <a:t> </a:t>
            </a:r>
            <a:r>
              <a:rPr lang="en-US" dirty="0" err="1" smtClean="0">
                <a:solidFill>
                  <a:srgbClr val="000000"/>
                </a:solidFill>
                <a:latin typeface="Georgia" pitchFamily="18" charset="0"/>
                <a:ea typeface="Arial Unicode MS" pitchFamily="34" charset="-128"/>
                <a:cs typeface="Arial Unicode MS" pitchFamily="34" charset="-128"/>
              </a:rPr>
              <a:t>tu-mors</a:t>
            </a:r>
            <a:r>
              <a:rPr lang="en-US" dirty="0" smtClean="0">
                <a:solidFill>
                  <a:srgbClr val="000000"/>
                </a:solidFill>
                <a:latin typeface="Georgia" pitchFamily="18" charset="0"/>
                <a:ea typeface="Arial Unicode MS" pitchFamily="34" charset="-128"/>
                <a:cs typeface="Arial Unicode MS" pitchFamily="34" charset="-128"/>
              </a:rPr>
              <a:t>.</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b="1" dirty="0" smtClean="0">
                <a:solidFill>
                  <a:srgbClr val="000000"/>
                </a:solidFill>
                <a:latin typeface="Georgia" pitchFamily="18" charset="0"/>
                <a:ea typeface="Arial Unicode MS" pitchFamily="34" charset="-128"/>
                <a:cs typeface="Arial Unicode MS" pitchFamily="34" charset="-128"/>
              </a:rPr>
              <a:t>[11C]-meta-</a:t>
            </a:r>
            <a:r>
              <a:rPr lang="en-US" b="1" dirty="0" err="1" smtClean="0">
                <a:solidFill>
                  <a:srgbClr val="000000"/>
                </a:solidFill>
                <a:latin typeface="Georgia" pitchFamily="18" charset="0"/>
                <a:ea typeface="Arial Unicode MS" pitchFamily="34" charset="-128"/>
                <a:cs typeface="Arial Unicode MS" pitchFamily="34" charset="-128"/>
              </a:rPr>
              <a:t>hydroxyephedrine</a:t>
            </a:r>
            <a:endParaRPr lang="en-US" b="1" dirty="0" smtClean="0">
              <a:solidFill>
                <a:srgbClr val="000000"/>
              </a:solidFill>
              <a:latin typeface="Georgia" pitchFamily="18" charset="0"/>
              <a:ea typeface="Arial Unicode MS" pitchFamily="34" charset="-128"/>
              <a:cs typeface="Arial Unicode MS" pitchFamily="34" charset="-128"/>
            </a:endParaRP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b="1" dirty="0" smtClean="0">
                <a:solidFill>
                  <a:srgbClr val="000000"/>
                </a:solidFill>
                <a:latin typeface="Georgia" pitchFamily="18" charset="0"/>
                <a:ea typeface="Arial Unicode MS" pitchFamily="34" charset="-128"/>
                <a:cs typeface="Arial Unicode MS" pitchFamily="34" charset="-128"/>
              </a:rPr>
              <a:t>A non-metabolized analog of </a:t>
            </a:r>
            <a:r>
              <a:rPr lang="en-US" b="1" dirty="0" err="1" smtClean="0">
                <a:solidFill>
                  <a:srgbClr val="000000"/>
                </a:solidFill>
                <a:latin typeface="Georgia" pitchFamily="18" charset="0"/>
                <a:ea typeface="Arial Unicode MS" pitchFamily="34" charset="-128"/>
                <a:cs typeface="Arial Unicode MS" pitchFamily="34" charset="-128"/>
              </a:rPr>
              <a:t>norepinephrine</a:t>
            </a:r>
            <a:r>
              <a:rPr lang="en-US" dirty="0" smtClean="0">
                <a:solidFill>
                  <a:srgbClr val="000000"/>
                </a:solidFill>
                <a:latin typeface="Georgia" pitchFamily="18" charset="0"/>
                <a:ea typeface="Arial Unicode MS" pitchFamily="34" charset="-128"/>
                <a:cs typeface="Arial Unicode MS" pitchFamily="34" charset="-128"/>
              </a:rPr>
              <a:t>. Accumulates in </a:t>
            </a:r>
            <a:r>
              <a:rPr lang="en-US" b="1" dirty="0" err="1" smtClean="0">
                <a:solidFill>
                  <a:srgbClr val="000000"/>
                </a:solidFill>
                <a:latin typeface="Georgia" pitchFamily="18" charset="0"/>
                <a:ea typeface="Arial Unicode MS" pitchFamily="34" charset="-128"/>
                <a:cs typeface="Arial Unicode MS" pitchFamily="34" charset="-128"/>
              </a:rPr>
              <a:t>presynaptic</a:t>
            </a:r>
            <a:r>
              <a:rPr lang="en-US" b="1" dirty="0" smtClean="0">
                <a:solidFill>
                  <a:srgbClr val="000000"/>
                </a:solidFill>
                <a:latin typeface="Georgia" pitchFamily="18" charset="0"/>
                <a:ea typeface="Arial Unicode MS" pitchFamily="34" charset="-128"/>
                <a:cs typeface="Arial Unicode MS" pitchFamily="34" charset="-128"/>
              </a:rPr>
              <a:t> vesicles </a:t>
            </a:r>
            <a:r>
              <a:rPr lang="en-US" dirty="0" smtClean="0">
                <a:solidFill>
                  <a:srgbClr val="000000"/>
                </a:solidFill>
                <a:latin typeface="Georgia" pitchFamily="18" charset="0"/>
                <a:ea typeface="Arial Unicode MS" pitchFamily="34" charset="-128"/>
                <a:cs typeface="Arial Unicode MS" pitchFamily="34" charset="-128"/>
              </a:rPr>
              <a:t>of </a:t>
            </a:r>
            <a:r>
              <a:rPr lang="en-US" dirty="0" err="1" smtClean="0">
                <a:solidFill>
                  <a:srgbClr val="000000"/>
                </a:solidFill>
                <a:latin typeface="Georgia" pitchFamily="18" charset="0"/>
                <a:ea typeface="Arial Unicode MS" pitchFamily="34" charset="-128"/>
                <a:cs typeface="Arial Unicode MS" pitchFamily="34" charset="-128"/>
              </a:rPr>
              <a:t>norepinephric</a:t>
            </a:r>
            <a:r>
              <a:rPr lang="en-US" dirty="0" smtClean="0">
                <a:solidFill>
                  <a:srgbClr val="000000"/>
                </a:solidFill>
                <a:latin typeface="Georgia" pitchFamily="18" charset="0"/>
                <a:ea typeface="Arial Unicode MS" pitchFamily="34" charset="-128"/>
                <a:cs typeface="Arial Unicode MS" pitchFamily="34" charset="-128"/>
              </a:rPr>
              <a:t> synapses. The signal is proportional to regional sympathetic activity. Used clinically in studies of cardiac in-</a:t>
            </a:r>
            <a:r>
              <a:rPr lang="en-US" dirty="0" err="1" smtClean="0">
                <a:solidFill>
                  <a:srgbClr val="000000"/>
                </a:solidFill>
                <a:latin typeface="Georgia" pitchFamily="18" charset="0"/>
                <a:ea typeface="Arial Unicode MS" pitchFamily="34" charset="-128"/>
                <a:cs typeface="Arial Unicode MS" pitchFamily="34" charset="-128"/>
              </a:rPr>
              <a:t>nervation</a:t>
            </a:r>
            <a:r>
              <a:rPr lang="en-US" dirty="0" smtClean="0">
                <a:solidFill>
                  <a:srgbClr val="000000"/>
                </a:solidFill>
                <a:latin typeface="Georgia" pitchFamily="18" charset="0"/>
                <a:ea typeface="Arial Unicode MS" pitchFamily="34" charset="-128"/>
                <a:cs typeface="Arial Unicode MS" pitchFamily="34" charset="-128"/>
              </a:rPr>
              <a:t> and for detecting tumors originating from sympathetic tissues (</a:t>
            </a:r>
            <a:r>
              <a:rPr lang="en-US" b="1" dirty="0" err="1" smtClean="0">
                <a:solidFill>
                  <a:srgbClr val="000000"/>
                </a:solidFill>
                <a:latin typeface="Georgia" pitchFamily="18" charset="0"/>
                <a:ea typeface="Arial Unicode MS" pitchFamily="34" charset="-128"/>
                <a:cs typeface="Arial Unicode MS" pitchFamily="34" charset="-128"/>
              </a:rPr>
              <a:t>pheochromocytomas</a:t>
            </a:r>
            <a:r>
              <a:rPr lang="en-US" b="1" dirty="0" smtClean="0">
                <a:solidFill>
                  <a:srgbClr val="000000"/>
                </a:solidFill>
                <a:latin typeface="Georgia" pitchFamily="18" charset="0"/>
                <a:ea typeface="Arial Unicode MS" pitchFamily="34" charset="-128"/>
                <a:cs typeface="Arial Unicode MS" pitchFamily="34" charset="-128"/>
              </a:rPr>
              <a:t>, </a:t>
            </a:r>
            <a:r>
              <a:rPr lang="en-US" b="1" dirty="0" err="1" smtClean="0">
                <a:solidFill>
                  <a:srgbClr val="000000"/>
                </a:solidFill>
                <a:latin typeface="Georgia" pitchFamily="18" charset="0"/>
                <a:ea typeface="Arial Unicode MS" pitchFamily="34" charset="-128"/>
                <a:cs typeface="Arial Unicode MS" pitchFamily="34" charset="-128"/>
              </a:rPr>
              <a:t>paragan-gliomas</a:t>
            </a:r>
            <a:r>
              <a:rPr lang="en-US" dirty="0" smtClean="0">
                <a:solidFill>
                  <a:srgbClr val="000000"/>
                </a:solidFill>
                <a:latin typeface="Georgia" pitchFamily="18" charset="0"/>
                <a:ea typeface="Arial Unicode MS" pitchFamily="34" charset="-128"/>
                <a:cs typeface="Arial Unicode MS" pitchFamily="34" charset="-128"/>
              </a:rPr>
              <a:t>).</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smtClean="0">
                <a:solidFill>
                  <a:srgbClr val="000000"/>
                </a:solidFill>
                <a:latin typeface="Georgia" pitchFamily="18" charset="0"/>
                <a:ea typeface="Arial Unicode MS" pitchFamily="34" charset="-128"/>
                <a:cs typeface="Arial Unicode MS" pitchFamily="34" charset="-128"/>
              </a:rPr>
              <a:t>[18F]-RGD-binding peptides</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smtClean="0">
                <a:solidFill>
                  <a:srgbClr val="000000"/>
                </a:solidFill>
                <a:latin typeface="Georgia" pitchFamily="18" charset="0"/>
                <a:ea typeface="Arial Unicode MS" pitchFamily="34" charset="-128"/>
                <a:cs typeface="Arial Unicode MS" pitchFamily="34" charset="-128"/>
              </a:rPr>
              <a:t>A number of peptides that bind to the </a:t>
            </a:r>
            <a:r>
              <a:rPr lang="en-US" b="1" dirty="0" smtClean="0">
                <a:solidFill>
                  <a:srgbClr val="000000"/>
                </a:solidFill>
                <a:latin typeface="Georgia" pitchFamily="18" charset="0"/>
                <a:ea typeface="Arial Unicode MS" pitchFamily="34" charset="-128"/>
                <a:cs typeface="Arial Unicode MS" pitchFamily="34" charset="-128"/>
              </a:rPr>
              <a:t>RGD motif of the </a:t>
            </a:r>
            <a:r>
              <a:rPr lang="el-GR" b="1" dirty="0" smtClean="0">
                <a:solidFill>
                  <a:srgbClr val="000000"/>
                </a:solidFill>
                <a:latin typeface="Georgia" pitchFamily="18" charset="0"/>
                <a:ea typeface="Arial Unicode MS" pitchFamily="34" charset="-128"/>
                <a:cs typeface="Arial Unicode MS" pitchFamily="34" charset="-128"/>
              </a:rPr>
              <a:t>α</a:t>
            </a:r>
            <a:r>
              <a:rPr lang="en-US" b="1" dirty="0" smtClean="0">
                <a:solidFill>
                  <a:srgbClr val="000000"/>
                </a:solidFill>
                <a:latin typeface="Georgia" pitchFamily="18" charset="0"/>
                <a:ea typeface="Arial Unicode MS" pitchFamily="34" charset="-128"/>
                <a:cs typeface="Arial Unicode MS" pitchFamily="34" charset="-128"/>
              </a:rPr>
              <a:t>v</a:t>
            </a:r>
            <a:r>
              <a:rPr lang="el-GR" b="1" dirty="0" smtClean="0">
                <a:solidFill>
                  <a:srgbClr val="000000"/>
                </a:solidFill>
                <a:latin typeface="Georgia" pitchFamily="18" charset="0"/>
                <a:ea typeface="Arial Unicode MS" pitchFamily="34" charset="-128"/>
                <a:cs typeface="Arial Unicode MS" pitchFamily="34" charset="-128"/>
              </a:rPr>
              <a:t>β3 </a:t>
            </a:r>
            <a:r>
              <a:rPr lang="en-US" b="1" dirty="0" err="1" smtClean="0">
                <a:solidFill>
                  <a:srgbClr val="000000"/>
                </a:solidFill>
                <a:latin typeface="Georgia" pitchFamily="18" charset="0"/>
                <a:ea typeface="Arial Unicode MS" pitchFamily="34" charset="-128"/>
                <a:cs typeface="Arial Unicode MS" pitchFamily="34" charset="-128"/>
              </a:rPr>
              <a:t>integrin</a:t>
            </a:r>
            <a:r>
              <a:rPr lang="en-US" b="1" dirty="0" smtClean="0">
                <a:solidFill>
                  <a:srgbClr val="000000"/>
                </a:solidFill>
                <a:latin typeface="Georgia" pitchFamily="18" charset="0"/>
                <a:ea typeface="Arial Unicode MS" pitchFamily="34" charset="-128"/>
                <a:cs typeface="Arial Unicode MS" pitchFamily="34" charset="-128"/>
              </a:rPr>
              <a:t> </a:t>
            </a:r>
            <a:r>
              <a:rPr lang="en-US" dirty="0" smtClean="0">
                <a:solidFill>
                  <a:srgbClr val="000000"/>
                </a:solidFill>
                <a:latin typeface="Georgia" pitchFamily="18" charset="0"/>
                <a:ea typeface="Arial Unicode MS" pitchFamily="34" charset="-128"/>
                <a:cs typeface="Arial Unicode MS" pitchFamily="34" charset="-128"/>
              </a:rPr>
              <a:t>have been labeled with [18F]. The </a:t>
            </a:r>
            <a:r>
              <a:rPr lang="en-US" dirty="0" err="1" smtClean="0">
                <a:solidFill>
                  <a:srgbClr val="000000"/>
                </a:solidFill>
                <a:latin typeface="Georgia" pitchFamily="18" charset="0"/>
                <a:ea typeface="Arial Unicode MS" pitchFamily="34" charset="-128"/>
                <a:cs typeface="Arial Unicode MS" pitchFamily="34" charset="-128"/>
              </a:rPr>
              <a:t>integrin</a:t>
            </a:r>
            <a:r>
              <a:rPr lang="en-US" dirty="0" smtClean="0">
                <a:solidFill>
                  <a:srgbClr val="000000"/>
                </a:solidFill>
                <a:latin typeface="Georgia" pitchFamily="18" charset="0"/>
                <a:ea typeface="Arial Unicode MS" pitchFamily="34" charset="-128"/>
                <a:cs typeface="Arial Unicode MS" pitchFamily="34" charset="-128"/>
              </a:rPr>
              <a:t> is co-expressed with the </a:t>
            </a:r>
            <a:r>
              <a:rPr lang="en-US" b="1" dirty="0" smtClean="0">
                <a:solidFill>
                  <a:srgbClr val="000000"/>
                </a:solidFill>
                <a:latin typeface="Georgia" pitchFamily="18" charset="0"/>
                <a:ea typeface="Arial Unicode MS" pitchFamily="34" charset="-128"/>
                <a:cs typeface="Arial Unicode MS" pitchFamily="34" charset="-128"/>
              </a:rPr>
              <a:t>VEGF receptor </a:t>
            </a:r>
            <a:r>
              <a:rPr lang="en-US" dirty="0" smtClean="0">
                <a:solidFill>
                  <a:srgbClr val="000000"/>
                </a:solidFill>
                <a:latin typeface="Georgia" pitchFamily="18" charset="0"/>
                <a:ea typeface="Arial Unicode MS" pitchFamily="34" charset="-128"/>
                <a:cs typeface="Arial Unicode MS" pitchFamily="34" charset="-128"/>
              </a:rPr>
              <a:t>during </a:t>
            </a:r>
            <a:r>
              <a:rPr lang="en-US" dirty="0" err="1" smtClean="0">
                <a:solidFill>
                  <a:srgbClr val="000000"/>
                </a:solidFill>
                <a:latin typeface="Georgia" pitchFamily="18" charset="0"/>
                <a:ea typeface="Arial Unicode MS" pitchFamily="34" charset="-128"/>
                <a:cs typeface="Arial Unicode MS" pitchFamily="34" charset="-128"/>
              </a:rPr>
              <a:t>neoangiogenesis</a:t>
            </a:r>
            <a:r>
              <a:rPr lang="en-US" dirty="0" smtClean="0">
                <a:solidFill>
                  <a:srgbClr val="000000"/>
                </a:solidFill>
                <a:latin typeface="Georgia" pitchFamily="18" charset="0"/>
                <a:ea typeface="Arial Unicode MS" pitchFamily="34" charset="-128"/>
                <a:cs typeface="Arial Unicode MS" pitchFamily="34" charset="-128"/>
              </a:rPr>
              <a:t>, the formation of new blood </a:t>
            </a:r>
            <a:r>
              <a:rPr lang="en-US" dirty="0" err="1" smtClean="0">
                <a:solidFill>
                  <a:srgbClr val="000000"/>
                </a:solidFill>
                <a:latin typeface="Georgia" pitchFamily="18" charset="0"/>
                <a:ea typeface="Arial Unicode MS" pitchFamily="34" charset="-128"/>
                <a:cs typeface="Arial Unicode MS" pitchFamily="34" charset="-128"/>
              </a:rPr>
              <a:t>ves-sels</a:t>
            </a:r>
            <a:r>
              <a:rPr lang="en-US" dirty="0" smtClean="0">
                <a:solidFill>
                  <a:srgbClr val="000000"/>
                </a:solidFill>
                <a:latin typeface="Georgia" pitchFamily="18" charset="0"/>
                <a:ea typeface="Arial Unicode MS" pitchFamily="34" charset="-128"/>
                <a:cs typeface="Arial Unicode MS" pitchFamily="34" charset="-128"/>
              </a:rPr>
              <a:t>.</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smtClean="0">
                <a:solidFill>
                  <a:srgbClr val="000000"/>
                </a:solidFill>
                <a:latin typeface="Georgia" pitchFamily="18" charset="0"/>
                <a:ea typeface="Arial Unicode MS" pitchFamily="34" charset="-128"/>
                <a:cs typeface="Arial Unicode MS" pitchFamily="34" charset="-128"/>
              </a:rPr>
              <a:t>[11C]-</a:t>
            </a:r>
            <a:r>
              <a:rPr lang="en-US" dirty="0" err="1" smtClean="0">
                <a:solidFill>
                  <a:srgbClr val="000000"/>
                </a:solidFill>
                <a:latin typeface="Georgia" pitchFamily="18" charset="0"/>
                <a:ea typeface="Arial Unicode MS" pitchFamily="34" charset="-128"/>
                <a:cs typeface="Arial Unicode MS" pitchFamily="34" charset="-128"/>
              </a:rPr>
              <a:t>flumazenil</a:t>
            </a:r>
            <a:endParaRPr lang="en-US" dirty="0" smtClean="0">
              <a:solidFill>
                <a:srgbClr val="000000"/>
              </a:solidFill>
              <a:latin typeface="Georgia" pitchFamily="18" charset="0"/>
              <a:ea typeface="Arial Unicode MS" pitchFamily="34" charset="-128"/>
              <a:cs typeface="Arial Unicode MS" pitchFamily="34" charset="-128"/>
            </a:endParaRP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err="1" smtClean="0">
                <a:solidFill>
                  <a:srgbClr val="000000"/>
                </a:solidFill>
                <a:latin typeface="Georgia" pitchFamily="18" charset="0"/>
                <a:ea typeface="Arial Unicode MS" pitchFamily="34" charset="-128"/>
                <a:cs typeface="Arial Unicode MS" pitchFamily="34" charset="-128"/>
              </a:rPr>
              <a:t>Flumazenil</a:t>
            </a:r>
            <a:r>
              <a:rPr lang="en-US" dirty="0" smtClean="0">
                <a:solidFill>
                  <a:srgbClr val="000000"/>
                </a:solidFill>
                <a:latin typeface="Georgia" pitchFamily="18" charset="0"/>
                <a:ea typeface="Arial Unicode MS" pitchFamily="34" charset="-128"/>
                <a:cs typeface="Arial Unicode MS" pitchFamily="34" charset="-128"/>
              </a:rPr>
              <a:t> is a registered drug that acts as a partial agonist to benzodiazepines on the GABA-A receptor in the central nervous system. Clinically the drug is used as an antidote in sedative intoxication. As a tracer it is used to identify and locate brain abnormalities prior to surgery in patients with treatment-refractory epilepsy.</a:t>
            </a:r>
          </a:p>
          <a:p>
            <a:pPr marL="336550" indent="-336550" eaLnBrk="1" fontAlgn="auto" hangingPunct="1">
              <a:lnSpc>
                <a:spcPct val="80000"/>
              </a:lnSpc>
              <a:spcBef>
                <a:spcPts val="70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smtClean="0">
                <a:solidFill>
                  <a:srgbClr val="000000"/>
                </a:solidFill>
                <a:latin typeface="Georgia" pitchFamily="18" charset="0"/>
                <a:ea typeface="Arial Unicode MS" pitchFamily="34" charset="-128"/>
                <a:cs typeface="Arial Unicode MS" pitchFamily="34" charset="-128"/>
              </a:rPr>
              <a:t>[11C]-PIB</a:t>
            </a:r>
          </a:p>
          <a:p>
            <a:pPr marL="336550" indent="-336550" eaLnBrk="1" fontAlgn="auto" hangingPunct="1">
              <a:spcBef>
                <a:spcPts val="0"/>
              </a:spcBef>
              <a:spcAft>
                <a:spcPts val="0"/>
              </a:spcAft>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defRPr/>
            </a:pPr>
            <a:r>
              <a:rPr lang="en-US" dirty="0" smtClean="0"/>
              <a:t>Pittsburgh compound B (“PIB”) binds to </a:t>
            </a:r>
            <a:r>
              <a:rPr lang="en-US" dirty="0" err="1" smtClean="0"/>
              <a:t>amyloid</a:t>
            </a:r>
            <a:r>
              <a:rPr lang="en-US" dirty="0" smtClean="0"/>
              <a:t>, a waste protein accumulating in the brains of patients with Alzheimer's disease. Currently used to enrich trials of anti-</a:t>
            </a:r>
            <a:r>
              <a:rPr lang="en-US" dirty="0" err="1" smtClean="0"/>
              <a:t>amyloid</a:t>
            </a:r>
            <a:r>
              <a:rPr lang="en-US" dirty="0" smtClean="0"/>
              <a:t> treatments by helping identify patients with substantial brain </a:t>
            </a:r>
            <a:r>
              <a:rPr lang="en-US" dirty="0" err="1" smtClean="0"/>
              <a:t>amyloid</a:t>
            </a:r>
            <a:r>
              <a:rPr lang="en-US" dirty="0" smtClean="0"/>
              <a:t>. A few reports indicate an opportunity to document changes in brain </a:t>
            </a:r>
            <a:r>
              <a:rPr lang="en-US" dirty="0" err="1" smtClean="0"/>
              <a:t>amyloid</a:t>
            </a:r>
            <a:r>
              <a:rPr lang="en-US" dirty="0" smtClean="0"/>
              <a:t> load quantitatively. There are several [18F]-labeled </a:t>
            </a:r>
            <a:r>
              <a:rPr lang="en-US" dirty="0" err="1" smtClean="0"/>
              <a:t>amyloid</a:t>
            </a:r>
            <a:r>
              <a:rPr lang="en-US" dirty="0" smtClean="0"/>
              <a:t> tracers in clinical trials. 	</a:t>
            </a:r>
          </a:p>
          <a:p>
            <a:pPr eaLnBrk="1" fontAlgn="auto" hangingPunct="1">
              <a:spcBef>
                <a:spcPts val="0"/>
              </a:spcBef>
              <a:spcAft>
                <a:spcPts val="0"/>
              </a:spcAft>
              <a:defRPr/>
            </a:pPr>
            <a:endParaRPr lang="en-US" dirty="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5E256CE8-B8E1-4F4D-AA33-6C5DE84CC90C}" type="slidenum">
              <a:rPr lang="en-US" altLang="en-US" smtClean="0">
                <a:latin typeface="Calibri" panose="020F0502020204030204" pitchFamily="34" charset="0"/>
              </a:rPr>
              <a:pPr fontAlgn="base">
                <a:spcBef>
                  <a:spcPct val="0"/>
                </a:spcBef>
                <a:spcAft>
                  <a:spcPct val="0"/>
                </a:spcAft>
              </a:pPr>
              <a:t>10</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2530165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6D754489-0538-4A9F-847E-C16F3B77D517}" type="slidenum">
              <a:rPr lang="en-US" altLang="en-US" smtClean="0">
                <a:latin typeface="Tahoma" panose="020B0604030504040204" pitchFamily="34" charset="0"/>
              </a:rPr>
              <a:pPr fontAlgn="base">
                <a:spcBef>
                  <a:spcPct val="0"/>
                </a:spcBef>
                <a:spcAft>
                  <a:spcPct val="0"/>
                </a:spcAft>
              </a:pPr>
              <a:t>31</a:t>
            </a:fld>
            <a:endParaRPr lang="en-US" altLang="en-US" smtClean="0">
              <a:latin typeface="Tahoma" panose="020B0604030504040204" pitchFamily="34" charset="0"/>
            </a:endParaRPr>
          </a:p>
        </p:txBody>
      </p:sp>
      <p:sp>
        <p:nvSpPr>
          <p:cNvPr id="50179"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528226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6EEC1D1D-2E1F-4C9D-822F-851517AF8762}" type="slidenum">
              <a:rPr lang="en-US" altLang="en-US" smtClean="0">
                <a:latin typeface="Calibri" panose="020F0502020204030204" pitchFamily="34" charset="0"/>
              </a:rPr>
              <a:pPr fontAlgn="base">
                <a:spcBef>
                  <a:spcPct val="0"/>
                </a:spcBef>
                <a:spcAft>
                  <a:spcPct val="0"/>
                </a:spcAft>
              </a:pPr>
              <a:t>33</a:t>
            </a:fld>
            <a:endParaRPr lang="en-US" altLang="en-US" smtClean="0">
              <a:latin typeface="Calibri" panose="020F0502020204030204" pitchFamily="34" charset="0"/>
            </a:endParaRPr>
          </a:p>
        </p:txBody>
      </p:sp>
      <p:sp>
        <p:nvSpPr>
          <p:cNvPr id="54275" name="Rectangle 2"/>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5427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1200165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194650"/>
          </a:xfrm>
        </p:spPr>
        <p:txBody>
          <a:bodyPr wrap="none" anchor="t"/>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829879"/>
            <a:ext cx="9144000" cy="618523"/>
          </a:xfrm>
        </p:spPr>
        <p:txBody>
          <a:bodyPr anchor="b"/>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7204E24F-55FE-45B4-8D93-DFD643D8D556}" type="datetimeFigureOut">
              <a:rPr lang="en-US"/>
              <a:pPr>
                <a:defRPr/>
              </a:pPr>
              <a:t>9/10/2023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EC933F-8FDF-4015-B76B-4DA126F36D0D}" type="slidenum">
              <a:rPr lang="en-US"/>
              <a:pPr>
                <a:defRPr/>
              </a:pPr>
              <a:t>‹#›</a:t>
            </a:fld>
            <a:endParaRPr lang="en-US"/>
          </a:p>
        </p:txBody>
      </p:sp>
    </p:spTree>
    <p:extLst>
      <p:ext uri="{BB962C8B-B14F-4D97-AF65-F5344CB8AC3E}">
        <p14:creationId xmlns:p14="http://schemas.microsoft.com/office/powerpoint/2010/main" val="1749545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2"/>
            <a:ext cx="105156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7"/>
            <a:ext cx="105156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9789" y="5186516"/>
            <a:ext cx="10514012"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FB8F310-81B5-438C-863D-A6064D55FD09}" type="datetimeFigureOut">
              <a:rPr lang="en-US"/>
              <a:pPr>
                <a:defRPr/>
              </a:pPr>
              <a:t>9/10/2023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71A0916-15B5-4BC3-A53D-87D79035EF66}" type="slidenum">
              <a:rPr lang="en-US"/>
              <a:pPr>
                <a:defRPr/>
              </a:pPr>
              <a:t>‹#›</a:t>
            </a:fld>
            <a:endParaRPr lang="en-US"/>
          </a:p>
        </p:txBody>
      </p:sp>
    </p:spTree>
    <p:extLst>
      <p:ext uri="{BB962C8B-B14F-4D97-AF65-F5344CB8AC3E}">
        <p14:creationId xmlns:p14="http://schemas.microsoft.com/office/powerpoint/2010/main" val="2845529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9" y="4489399"/>
            <a:ext cx="10514012"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B87248-098E-4759-ABF9-E5A774BD2E17}" type="datetimeFigureOut">
              <a:rPr lang="en-US"/>
              <a:pPr>
                <a:defRPr/>
              </a:pPr>
              <a:t>9/10/2023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0DA4055-0996-4F93-BEE2-21E60DDA266D}" type="slidenum">
              <a:rPr lang="en-US"/>
              <a:pPr>
                <a:defRPr/>
              </a:pPr>
              <a:t>‹#›</a:t>
            </a:fld>
            <a:endParaRPr lang="en-US"/>
          </a:p>
        </p:txBody>
      </p:sp>
    </p:spTree>
    <p:extLst>
      <p:ext uri="{BB962C8B-B14F-4D97-AF65-F5344CB8AC3E}">
        <p14:creationId xmlns:p14="http://schemas.microsoft.com/office/powerpoint/2010/main" val="1992604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TextBox 4"/>
          <p:cNvSpPr txBox="1"/>
          <p:nvPr/>
        </p:nvSpPr>
        <p:spPr>
          <a:xfrm>
            <a:off x="1111251" y="787400"/>
            <a:ext cx="609600" cy="584200"/>
          </a:xfrm>
          <a:prstGeom prst="rect">
            <a:avLst/>
          </a:prstGeom>
        </p:spPr>
        <p:txBody>
          <a:bodyPr lIns="68580" tIns="34290" rIns="68580" bIns="34290"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defRPr/>
            </a:pPr>
            <a:r>
              <a:rPr lang="en-US" sz="6000" dirty="0">
                <a:effectLst/>
                <a:latin typeface="+mn-lt"/>
              </a:rPr>
              <a:t>“</a:t>
            </a:r>
          </a:p>
        </p:txBody>
      </p:sp>
      <p:sp>
        <p:nvSpPr>
          <p:cNvPr id="6" name="TextBox 5"/>
          <p:cNvSpPr txBox="1"/>
          <p:nvPr/>
        </p:nvSpPr>
        <p:spPr>
          <a:xfrm>
            <a:off x="10437284" y="2743200"/>
            <a:ext cx="609600" cy="584200"/>
          </a:xfrm>
          <a:prstGeom prst="rect">
            <a:avLst/>
          </a:prstGeom>
        </p:spPr>
        <p:txBody>
          <a:bodyPr lIns="68580" tIns="34290" rIns="68580" bIns="34290"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defRPr/>
            </a:pPr>
            <a:r>
              <a:rPr lang="en-US" sz="6000" dirty="0">
                <a:effectLst/>
                <a:latin typeface="+mn-lt"/>
              </a:rPr>
              <a:t>”</a:t>
            </a:r>
          </a:p>
        </p:txBody>
      </p:sp>
      <p:sp>
        <p:nvSpPr>
          <p:cNvPr id="2" name="Title 1"/>
          <p:cNvSpPr>
            <a:spLocks noGrp="1"/>
          </p:cNvSpPr>
          <p:nvPr>
            <p:ph type="title"/>
          </p:nvPr>
        </p:nvSpPr>
        <p:spPr>
          <a:xfrm>
            <a:off x="1446212" y="365125"/>
            <a:ext cx="9302752" cy="2992904"/>
          </a:xfrm>
        </p:spPr>
        <p:txBody>
          <a:bodyP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5" y="3365557"/>
            <a:ext cx="8752299" cy="548968"/>
          </a:xfrm>
        </p:spPr>
        <p:txBody>
          <a:bodyPr anchor="t"/>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7" name="Date Placeholder 4"/>
          <p:cNvSpPr>
            <a:spLocks noGrp="1"/>
          </p:cNvSpPr>
          <p:nvPr>
            <p:ph type="dt" sz="half" idx="14"/>
          </p:nvPr>
        </p:nvSpPr>
        <p:spPr/>
        <p:txBody>
          <a:bodyPr/>
          <a:lstStyle>
            <a:lvl1pPr>
              <a:defRPr/>
            </a:lvl1pPr>
          </a:lstStyle>
          <a:p>
            <a:pPr>
              <a:defRPr/>
            </a:pPr>
            <a:fld id="{BBEEA521-5210-48F7-89D9-0A14BCA953F9}" type="datetimeFigureOut">
              <a:rPr lang="en-US"/>
              <a:pPr>
                <a:defRPr/>
              </a:pPr>
              <a:t>9/10/2023</a:t>
            </a:fld>
            <a:endParaRPr lang="en-US"/>
          </a:p>
        </p:txBody>
      </p:sp>
      <p:sp>
        <p:nvSpPr>
          <p:cNvPr id="8" name="Footer Placeholder 5"/>
          <p:cNvSpPr>
            <a:spLocks noGrp="1"/>
          </p:cNvSpPr>
          <p:nvPr>
            <p:ph type="ftr" sz="quarter" idx="15"/>
          </p:nvPr>
        </p:nvSpPr>
        <p:spPr/>
        <p:txBody>
          <a:bodyPr/>
          <a:lstStyle>
            <a:lvl1pPr>
              <a:defRPr/>
            </a:lvl1pPr>
          </a:lstStyle>
          <a:p>
            <a:pPr>
              <a:defRPr/>
            </a:pPr>
            <a:endParaRPr lang="en-US"/>
          </a:p>
        </p:txBody>
      </p:sp>
      <p:sp>
        <p:nvSpPr>
          <p:cNvPr id="9" name="Slide Number Placeholder 6"/>
          <p:cNvSpPr>
            <a:spLocks noGrp="1"/>
          </p:cNvSpPr>
          <p:nvPr>
            <p:ph type="sldNum" sz="quarter" idx="16"/>
          </p:nvPr>
        </p:nvSpPr>
        <p:spPr/>
        <p:txBody>
          <a:bodyPr/>
          <a:lstStyle>
            <a:lvl1pPr>
              <a:defRPr/>
            </a:lvl1pPr>
          </a:lstStyle>
          <a:p>
            <a:pPr>
              <a:defRPr/>
            </a:pPr>
            <a:fld id="{BFCBE4CD-7840-4818-BAE0-04736E8872C8}" type="slidenum">
              <a:rPr lang="en-US"/>
              <a:pPr>
                <a:defRPr/>
              </a:pPr>
              <a:t>‹#›</a:t>
            </a:fld>
            <a:endParaRPr lang="en-US"/>
          </a:p>
        </p:txBody>
      </p:sp>
    </p:spTree>
    <p:extLst>
      <p:ext uri="{BB962C8B-B14F-4D97-AF65-F5344CB8AC3E}">
        <p14:creationId xmlns:p14="http://schemas.microsoft.com/office/powerpoint/2010/main" val="2846181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9"/>
            <a:ext cx="10515600" cy="2511835"/>
          </a:xfrm>
        </p:spPr>
        <p:txBody>
          <a:bodyPr anchor="b"/>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9" y="4850581"/>
            <a:ext cx="10514012"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667D7B2-95F3-45BD-9D7D-6FEABDFC39E5}" type="datetimeFigureOut">
              <a:rPr lang="en-US"/>
              <a:pPr>
                <a:defRPr/>
              </a:pPr>
              <a:t>9/10/2023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411D0E9-8CC5-4AE0-B3A3-E83CB1B3D0C7}" type="slidenum">
              <a:rPr lang="en-US"/>
              <a:pPr>
                <a:defRPr/>
              </a:pPr>
              <a:t>‹#›</a:t>
            </a:fld>
            <a:endParaRPr lang="en-US"/>
          </a:p>
        </p:txBody>
      </p:sp>
    </p:spTree>
    <p:extLst>
      <p:ext uri="{BB962C8B-B14F-4D97-AF65-F5344CB8AC3E}">
        <p14:creationId xmlns:p14="http://schemas.microsoft.com/office/powerpoint/2010/main" val="1209642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7"/>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1" y="1885950"/>
            <a:ext cx="2946867"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356798" y="2571750"/>
            <a:ext cx="2927351" cy="3589338"/>
          </a:xfrm>
        </p:spPr>
        <p:txBody>
          <a:bodyPr anchor="t"/>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4587996" y="1885950"/>
            <a:ext cx="2936241" cy="576262"/>
          </a:xfrm>
        </p:spPr>
        <p:txBody>
          <a:bodyPr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lvl="0"/>
            <a:r>
              <a:rPr lang="en-US" smtClean="0"/>
              <a:t>Click to edit Master text styles</a:t>
            </a:r>
          </a:p>
        </p:txBody>
      </p:sp>
      <p:sp>
        <p:nvSpPr>
          <p:cNvPr id="10" name="Text Placeholder 3"/>
          <p:cNvSpPr>
            <a:spLocks noGrp="1"/>
          </p:cNvSpPr>
          <p:nvPr>
            <p:ph type="body" sz="half" idx="16"/>
          </p:nvPr>
        </p:nvSpPr>
        <p:spPr>
          <a:xfrm>
            <a:off x="4577441" y="2571750"/>
            <a:ext cx="2946795" cy="3589338"/>
          </a:xfrm>
        </p:spPr>
        <p:txBody>
          <a:bodyPr anchor="t"/>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7829037" y="1885950"/>
            <a:ext cx="2932113" cy="576262"/>
          </a:xfrm>
        </p:spPr>
        <p:txBody>
          <a:bodyPr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lvl="0"/>
            <a:r>
              <a:rPr lang="en-US" smtClean="0"/>
              <a:t>Click to edit Master text styles</a:t>
            </a:r>
          </a:p>
        </p:txBody>
      </p:sp>
      <p:sp>
        <p:nvSpPr>
          <p:cNvPr id="12" name="Text Placeholder 3"/>
          <p:cNvSpPr>
            <a:spLocks noGrp="1"/>
          </p:cNvSpPr>
          <p:nvPr>
            <p:ph type="body" sz="half" idx="17"/>
          </p:nvPr>
        </p:nvSpPr>
        <p:spPr>
          <a:xfrm>
            <a:off x="7829037" y="2571750"/>
            <a:ext cx="2932113" cy="3589338"/>
          </a:xfrm>
        </p:spPr>
        <p:txBody>
          <a:bodyPr anchor="t"/>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3" name="Date Placeholder 3"/>
          <p:cNvSpPr>
            <a:spLocks noGrp="1"/>
          </p:cNvSpPr>
          <p:nvPr>
            <p:ph type="dt" sz="half" idx="18"/>
          </p:nvPr>
        </p:nvSpPr>
        <p:spPr/>
        <p:txBody>
          <a:bodyPr/>
          <a:lstStyle>
            <a:lvl1pPr>
              <a:defRPr/>
            </a:lvl1pPr>
          </a:lstStyle>
          <a:p>
            <a:pPr>
              <a:defRPr/>
            </a:pPr>
            <a:fld id="{74171706-C88A-470A-A44C-0F8AAFC876D3}" type="datetimeFigureOut">
              <a:rPr lang="en-US"/>
              <a:pPr>
                <a:defRPr/>
              </a:pPr>
              <a:t>9/10/2023</a:t>
            </a:fld>
            <a:endParaRPr lang="en-US"/>
          </a:p>
        </p:txBody>
      </p:sp>
      <p:sp>
        <p:nvSpPr>
          <p:cNvPr id="14" name="Footer Placeholder 4"/>
          <p:cNvSpPr>
            <a:spLocks noGrp="1"/>
          </p:cNvSpPr>
          <p:nvPr>
            <p:ph type="ftr" sz="quarter" idx="19"/>
          </p:nvPr>
        </p:nvSpPr>
        <p:spPr/>
        <p:txBody>
          <a:bodyPr/>
          <a:lstStyle>
            <a:lvl1pPr>
              <a:defRPr/>
            </a:lvl1pPr>
          </a:lstStyle>
          <a:p>
            <a:pPr>
              <a:defRPr/>
            </a:pPr>
            <a:endParaRPr lang="en-US"/>
          </a:p>
        </p:txBody>
      </p:sp>
      <p:sp>
        <p:nvSpPr>
          <p:cNvPr id="16" name="Slide Number Placeholder 5"/>
          <p:cNvSpPr>
            <a:spLocks noGrp="1"/>
          </p:cNvSpPr>
          <p:nvPr>
            <p:ph type="sldNum" sz="quarter" idx="20"/>
          </p:nvPr>
        </p:nvSpPr>
        <p:spPr/>
        <p:txBody>
          <a:bodyPr/>
          <a:lstStyle>
            <a:lvl1pPr>
              <a:defRPr/>
            </a:lvl1pPr>
          </a:lstStyle>
          <a:p>
            <a:pPr>
              <a:defRPr/>
            </a:pPr>
            <a:fld id="{693122A0-8743-4D09-81BE-FF7F70848C32}" type="slidenum">
              <a:rPr lang="en-US"/>
              <a:pPr>
                <a:defRPr/>
              </a:pPr>
              <a:t>‹#›</a:t>
            </a:fld>
            <a:endParaRPr lang="en-US"/>
          </a:p>
        </p:txBody>
      </p:sp>
    </p:spTree>
    <p:extLst>
      <p:ext uri="{BB962C8B-B14F-4D97-AF65-F5344CB8AC3E}">
        <p14:creationId xmlns:p14="http://schemas.microsoft.com/office/powerpoint/2010/main" val="3086424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7"/>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1"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1332085" y="2256354"/>
            <a:ext cx="2940051" cy="1524000"/>
          </a:xfrm>
          <a:prstGeom prst="roundRect">
            <a:avLst>
              <a:gd name="adj" fmla="val 1858"/>
            </a:avLst>
          </a:prstGeom>
          <a:effectLst>
            <a:outerShdw blurRad="50800" dist="50800" dir="5400000" algn="tl" rotWithShape="0">
              <a:srgbClr val="000000">
                <a:alpha val="43000"/>
              </a:srgbClr>
            </a:outerShdw>
          </a:effectLst>
        </p:spPr>
        <p:txBody>
          <a:bodyPr anchor="t"/>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noProof="0" smtClean="0"/>
              <a:t>Click icon to add picture</a:t>
            </a:r>
            <a:endParaRPr lang="en-US" noProof="0" dirty="0"/>
          </a:p>
        </p:txBody>
      </p:sp>
      <p:sp>
        <p:nvSpPr>
          <p:cNvPr id="21" name="Text Placeholder 3"/>
          <p:cNvSpPr>
            <a:spLocks noGrp="1"/>
          </p:cNvSpPr>
          <p:nvPr>
            <p:ph type="body" sz="half" idx="18"/>
          </p:nvPr>
        </p:nvSpPr>
        <p:spPr>
          <a:xfrm>
            <a:off x="1332085" y="4873767"/>
            <a:ext cx="2940051" cy="659189"/>
          </a:xfrm>
        </p:spPr>
        <p:txBody>
          <a:bodyPr anchor="t"/>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4568998" y="4297503"/>
            <a:ext cx="293052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noProof="0" smtClean="0"/>
              <a:t>Click icon to add picture</a:t>
            </a:r>
            <a:endParaRPr lang="en-US" noProof="0" dirty="0"/>
          </a:p>
        </p:txBody>
      </p:sp>
      <p:sp>
        <p:nvSpPr>
          <p:cNvPr id="24" name="Text Placeholder 3"/>
          <p:cNvSpPr>
            <a:spLocks noGrp="1"/>
          </p:cNvSpPr>
          <p:nvPr>
            <p:ph type="body" sz="half" idx="19"/>
          </p:nvPr>
        </p:nvSpPr>
        <p:spPr>
          <a:xfrm>
            <a:off x="4567645" y="4873766"/>
            <a:ext cx="2934407" cy="659189"/>
          </a:xfrm>
        </p:spPr>
        <p:txBody>
          <a:bodyPr anchor="t"/>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7804324" y="4297503"/>
            <a:ext cx="2932113"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7804322"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noProof="0" smtClean="0"/>
              <a:t>Click icon to add picture</a:t>
            </a:r>
            <a:endParaRPr lang="en-US" noProof="0" dirty="0"/>
          </a:p>
        </p:txBody>
      </p:sp>
      <p:sp>
        <p:nvSpPr>
          <p:cNvPr id="27" name="Text Placeholder 3"/>
          <p:cNvSpPr>
            <a:spLocks noGrp="1"/>
          </p:cNvSpPr>
          <p:nvPr>
            <p:ph type="body" sz="half" idx="20"/>
          </p:nvPr>
        </p:nvSpPr>
        <p:spPr>
          <a:xfrm>
            <a:off x="7804198" y="4873764"/>
            <a:ext cx="2935997" cy="659189"/>
          </a:xfrm>
        </p:spPr>
        <p:txBody>
          <a:bodyPr anchor="t"/>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2" name="Date Placeholder 3"/>
          <p:cNvSpPr>
            <a:spLocks noGrp="1"/>
          </p:cNvSpPr>
          <p:nvPr>
            <p:ph type="dt" sz="half" idx="23"/>
          </p:nvPr>
        </p:nvSpPr>
        <p:spPr/>
        <p:txBody>
          <a:bodyPr/>
          <a:lstStyle>
            <a:lvl1pPr>
              <a:defRPr/>
            </a:lvl1pPr>
          </a:lstStyle>
          <a:p>
            <a:pPr>
              <a:defRPr/>
            </a:pPr>
            <a:fld id="{576C9244-8C55-4FC8-A7DD-C51CA6A88634}" type="datetimeFigureOut">
              <a:rPr lang="en-US"/>
              <a:pPr>
                <a:defRPr/>
              </a:pPr>
              <a:t>9/10/2023</a:t>
            </a:fld>
            <a:endParaRPr lang="en-US"/>
          </a:p>
        </p:txBody>
      </p:sp>
      <p:sp>
        <p:nvSpPr>
          <p:cNvPr id="13" name="Footer Placeholder 4"/>
          <p:cNvSpPr>
            <a:spLocks noGrp="1"/>
          </p:cNvSpPr>
          <p:nvPr>
            <p:ph type="ftr" sz="quarter" idx="24"/>
          </p:nvPr>
        </p:nvSpPr>
        <p:spPr/>
        <p:txBody>
          <a:bodyPr/>
          <a:lstStyle>
            <a:lvl1pPr>
              <a:defRPr/>
            </a:lvl1pPr>
          </a:lstStyle>
          <a:p>
            <a:pPr>
              <a:defRPr/>
            </a:pPr>
            <a:endParaRPr lang="en-US"/>
          </a:p>
        </p:txBody>
      </p:sp>
      <p:sp>
        <p:nvSpPr>
          <p:cNvPr id="14" name="Slide Number Placeholder 5"/>
          <p:cNvSpPr>
            <a:spLocks noGrp="1"/>
          </p:cNvSpPr>
          <p:nvPr>
            <p:ph type="sldNum" sz="quarter" idx="25"/>
          </p:nvPr>
        </p:nvSpPr>
        <p:spPr/>
        <p:txBody>
          <a:bodyPr/>
          <a:lstStyle>
            <a:lvl1pPr>
              <a:defRPr/>
            </a:lvl1pPr>
          </a:lstStyle>
          <a:p>
            <a:pPr>
              <a:defRPr/>
            </a:pPr>
            <a:fld id="{2275E45F-1BE5-4E6A-958C-C6AC4F66F228}" type="slidenum">
              <a:rPr lang="en-US"/>
              <a:pPr>
                <a:defRPr/>
              </a:pPr>
              <a:t>‹#›</a:t>
            </a:fld>
            <a:endParaRPr lang="en-US"/>
          </a:p>
        </p:txBody>
      </p:sp>
    </p:spTree>
    <p:extLst>
      <p:ext uri="{BB962C8B-B14F-4D97-AF65-F5344CB8AC3E}">
        <p14:creationId xmlns:p14="http://schemas.microsoft.com/office/powerpoint/2010/main" val="4214633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3BEA405A-0854-4A5F-A02F-B96580B33129}" type="datetimeFigureOut">
              <a:rPr lang="en-US"/>
              <a:pPr>
                <a:defRPr/>
              </a:pPr>
              <a:t>9/10/2023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8E0C68-415B-4D74-A6AC-F39107E248AB}" type="slidenum">
              <a:rPr lang="en-US"/>
              <a:pPr>
                <a:defRPr/>
              </a:pPr>
              <a:t>‹#›</a:t>
            </a:fld>
            <a:endParaRPr lang="en-US"/>
          </a:p>
        </p:txBody>
      </p:sp>
    </p:spTree>
    <p:extLst>
      <p:ext uri="{BB962C8B-B14F-4D97-AF65-F5344CB8AC3E}">
        <p14:creationId xmlns:p14="http://schemas.microsoft.com/office/powerpoint/2010/main" val="3823310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7610C54-732E-45D4-98A7-210A426AA75D}" type="datetimeFigureOut">
              <a:rPr lang="en-US"/>
              <a:pPr>
                <a:defRPr/>
              </a:pPr>
              <a:t>9/10/2023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00A4CA4-3372-4F9E-B1F8-C6D4D2137FE3}" type="slidenum">
              <a:rPr lang="en-US"/>
              <a:pPr>
                <a:defRPr/>
              </a:pPr>
              <a:t>‹#›</a:t>
            </a:fld>
            <a:endParaRPr lang="en-US"/>
          </a:p>
        </p:txBody>
      </p:sp>
    </p:spTree>
    <p:extLst>
      <p:ext uri="{BB962C8B-B14F-4D97-AF65-F5344CB8AC3E}">
        <p14:creationId xmlns:p14="http://schemas.microsoft.com/office/powerpoint/2010/main" val="1354305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75040" y="600544"/>
            <a:ext cx="10490880" cy="11953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481" y="1931244"/>
            <a:ext cx="4934400" cy="3781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6643200" y="1931244"/>
            <a:ext cx="4936321" cy="3781837"/>
          </a:xfrm>
        </p:spPr>
        <p:txBody>
          <a:bodyPr/>
          <a:lstStyle/>
          <a:p>
            <a:pPr lvl="0"/>
            <a:endParaRPr lang="en-US" noProof="0" smtClean="0"/>
          </a:p>
        </p:txBody>
      </p:sp>
      <p:sp>
        <p:nvSpPr>
          <p:cNvPr id="5" name="Rectangle 3"/>
          <p:cNvSpPr>
            <a:spLocks noGrp="1" noChangeArrowheads="1"/>
          </p:cNvSpPr>
          <p:nvPr>
            <p:ph type="dt" idx="10"/>
          </p:nvPr>
        </p:nvSpPr>
        <p:spPr>
          <a:ln/>
        </p:spPr>
        <p:txBody>
          <a:bodyPr/>
          <a:lstStyle>
            <a:lvl1pPr>
              <a:defRPr/>
            </a:lvl1pPr>
          </a:lstStyle>
          <a:p>
            <a:pPr>
              <a:defRPr/>
            </a:pPr>
            <a:endParaRPr lang="de-DE"/>
          </a:p>
        </p:txBody>
      </p:sp>
      <p:sp>
        <p:nvSpPr>
          <p:cNvPr id="6" name="Rectangle 4"/>
          <p:cNvSpPr>
            <a:spLocks noGrp="1" noChangeArrowheads="1"/>
          </p:cNvSpPr>
          <p:nvPr>
            <p:ph type="ftr" idx="11"/>
          </p:nvPr>
        </p:nvSpPr>
        <p:spPr>
          <a:ln/>
        </p:spPr>
        <p:txBody>
          <a:bodyPr/>
          <a:lstStyle>
            <a:lvl1pPr>
              <a:defRPr/>
            </a:lvl1pPr>
          </a:lstStyle>
          <a:p>
            <a:pPr>
              <a:defRPr/>
            </a:pPr>
            <a:endParaRPr lang="de-DE"/>
          </a:p>
        </p:txBody>
      </p:sp>
      <p:sp>
        <p:nvSpPr>
          <p:cNvPr id="7" name="Rectangle 5"/>
          <p:cNvSpPr>
            <a:spLocks noGrp="1" noChangeArrowheads="1"/>
          </p:cNvSpPr>
          <p:nvPr>
            <p:ph type="sldNum" idx="12"/>
          </p:nvPr>
        </p:nvSpPr>
        <p:spPr>
          <a:ln/>
        </p:spPr>
        <p:txBody>
          <a:bodyPr/>
          <a:lstStyle>
            <a:lvl1pPr>
              <a:defRPr/>
            </a:lvl1pPr>
          </a:lstStyle>
          <a:p>
            <a:fld id="{394A5562-2883-42D3-B9CA-D1B7BCCCCDEF}" type="slidenum">
              <a:rPr lang="de-DE" altLang="en-US"/>
              <a:pPr/>
              <a:t>‹#›</a:t>
            </a:fld>
            <a:endParaRPr lang="de-DE" altLang="en-US"/>
          </a:p>
        </p:txBody>
      </p:sp>
    </p:spTree>
    <p:extLst>
      <p:ext uri="{BB962C8B-B14F-4D97-AF65-F5344CB8AC3E}">
        <p14:creationId xmlns:p14="http://schemas.microsoft.com/office/powerpoint/2010/main" val="613316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3648076"/>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Rectangle 5"/>
          <p:cNvSpPr/>
          <p:nvPr/>
        </p:nvSpPr>
        <p:spPr>
          <a:xfrm>
            <a:off x="1206500" y="3648076"/>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fld id="{7AC03B8A-54F4-4FC8-88B8-0D3A7F257DCC}" type="datetimeFigureOut">
              <a:rPr lang="sr-Latn-CS"/>
              <a:pPr>
                <a:defRPr/>
              </a:pPr>
              <a:t>10.9.2023.</a:t>
            </a:fld>
            <a:endParaRPr lang="sr-Latn-C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sr-Latn-CS"/>
          </a:p>
        </p:txBody>
      </p:sp>
      <p:sp>
        <p:nvSpPr>
          <p:cNvPr id="12" name="Slide Number Placeholder 28"/>
          <p:cNvSpPr>
            <a:spLocks noGrp="1"/>
          </p:cNvSpPr>
          <p:nvPr>
            <p:ph type="sldNum" sz="quarter" idx="12"/>
          </p:nvPr>
        </p:nvSpPr>
        <p:spPr>
          <a:xfrm>
            <a:off x="1621367" y="6354763"/>
            <a:ext cx="1625600" cy="366712"/>
          </a:xfrm>
        </p:spPr>
        <p:txBody>
          <a:bodyPr/>
          <a:lstStyle>
            <a:lvl1pPr fontAlgn="auto">
              <a:spcBef>
                <a:spcPts val="0"/>
              </a:spcBef>
              <a:spcAft>
                <a:spcPts val="0"/>
              </a:spcAft>
              <a:defRPr>
                <a:cs typeface="+mn-cs"/>
              </a:defRPr>
            </a:lvl1pPr>
          </a:lstStyle>
          <a:p>
            <a:pPr>
              <a:defRPr/>
            </a:pPr>
            <a:fld id="{2460A7C2-294B-4B1C-B9A7-D7801AF727C8}" type="slidenum">
              <a:rPr lang="sr-Latn-CS" altLang="en-US"/>
              <a:pPr>
                <a:defRPr/>
              </a:pPr>
              <a:t>‹#›</a:t>
            </a:fld>
            <a:endParaRPr lang="sr-Latn-CS" altLang="en-US"/>
          </a:p>
        </p:txBody>
      </p:sp>
    </p:spTree>
    <p:extLst>
      <p:ext uri="{BB962C8B-B14F-4D97-AF65-F5344CB8AC3E}">
        <p14:creationId xmlns:p14="http://schemas.microsoft.com/office/powerpoint/2010/main" val="1742585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A828770C-1A36-48AF-82D6-6C92CCBD656B}" type="datetimeFigureOut">
              <a:rPr lang="en-US"/>
              <a:pPr>
                <a:defRPr/>
              </a:pPr>
              <a:t>9/10/2023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2AD725-628A-4815-9219-78C4B4AC205A}" type="slidenum">
              <a:rPr lang="en-US"/>
              <a:pPr>
                <a:defRPr/>
              </a:pPr>
              <a:t>‹#›</a:t>
            </a:fld>
            <a:endParaRPr lang="en-US"/>
          </a:p>
        </p:txBody>
      </p:sp>
    </p:spTree>
    <p:extLst>
      <p:ext uri="{BB962C8B-B14F-4D97-AF65-F5344CB8AC3E}">
        <p14:creationId xmlns:p14="http://schemas.microsoft.com/office/powerpoint/2010/main" val="29121985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09600" y="1219200"/>
            <a:ext cx="10972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7567D65-0C2A-43AE-8607-7481B7DF8F28}" type="datetimeFigureOut">
              <a:rPr lang="sr-Latn-CS"/>
              <a:pPr>
                <a:defRPr/>
              </a:pPr>
              <a:t>10.9.2023.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fontAlgn="auto">
              <a:spcBef>
                <a:spcPts val="0"/>
              </a:spcBef>
              <a:spcAft>
                <a:spcPts val="0"/>
              </a:spcAft>
              <a:defRPr>
                <a:cs typeface="+mn-cs"/>
              </a:defRPr>
            </a:lvl1pPr>
          </a:lstStyle>
          <a:p>
            <a:pPr>
              <a:defRPr/>
            </a:pPr>
            <a:fld id="{AF87F339-6774-4A2B-894E-192B5948EB1A}" type="slidenum">
              <a:rPr lang="sr-Latn-CS" altLang="en-US"/>
              <a:pPr>
                <a:defRPr/>
              </a:pPr>
              <a:t>‹#›</a:t>
            </a:fld>
            <a:endParaRPr lang="sr-Latn-CS" altLang="en-US"/>
          </a:p>
        </p:txBody>
      </p:sp>
    </p:spTree>
    <p:extLst>
      <p:ext uri="{BB962C8B-B14F-4D97-AF65-F5344CB8AC3E}">
        <p14:creationId xmlns:p14="http://schemas.microsoft.com/office/powerpoint/2010/main" val="19842940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solidFill>
                  <a:srgbClr val="DDE9EC"/>
                </a:solidFill>
              </a:defRPr>
            </a:lvl1pPr>
          </a:lstStyle>
          <a:p>
            <a:pPr>
              <a:defRPr/>
            </a:pPr>
            <a:fld id="{376FD15B-0F85-42DF-8191-5ADC2D10EAB5}" type="datetimeFigureOut">
              <a:rPr lang="sr-Latn-CS"/>
              <a:pPr>
                <a:defRPr/>
              </a:pPr>
              <a:t>10.9.2023.</a:t>
            </a:fld>
            <a:endParaRPr lang="sr-Latn-CS"/>
          </a:p>
        </p:txBody>
      </p:sp>
      <p:sp>
        <p:nvSpPr>
          <p:cNvPr id="7" name="Footer Placeholder 4"/>
          <p:cNvSpPr>
            <a:spLocks noGrp="1"/>
          </p:cNvSpPr>
          <p:nvPr>
            <p:ph type="ftr" sz="quarter" idx="11"/>
          </p:nvPr>
        </p:nvSpPr>
        <p:spPr>
          <a:xfrm>
            <a:off x="3865033" y="6354763"/>
            <a:ext cx="4633384" cy="366712"/>
          </a:xfrm>
        </p:spPr>
        <p:txBody>
          <a:bodyPr/>
          <a:lstStyle>
            <a:lvl1pPr>
              <a:defRPr>
                <a:solidFill>
                  <a:srgbClr val="DDE9EC"/>
                </a:solidFill>
              </a:defRPr>
            </a:lvl1pPr>
          </a:lstStyle>
          <a:p>
            <a:pPr>
              <a:defRPr/>
            </a:pPr>
            <a:endParaRPr lang="sr-Latn-CS"/>
          </a:p>
        </p:txBody>
      </p:sp>
      <p:sp>
        <p:nvSpPr>
          <p:cNvPr id="8" name="Slide Number Placeholder 5"/>
          <p:cNvSpPr>
            <a:spLocks noGrp="1"/>
          </p:cNvSpPr>
          <p:nvPr>
            <p:ph type="sldNum" sz="quarter" idx="12"/>
          </p:nvPr>
        </p:nvSpPr>
        <p:spPr>
          <a:xfrm>
            <a:off x="1426634" y="6354763"/>
            <a:ext cx="2027767" cy="366712"/>
          </a:xfrm>
        </p:spPr>
        <p:txBody>
          <a:bodyPr/>
          <a:lstStyle>
            <a:lvl1pPr fontAlgn="auto">
              <a:spcBef>
                <a:spcPts val="0"/>
              </a:spcBef>
              <a:spcAft>
                <a:spcPts val="0"/>
              </a:spcAft>
              <a:defRPr>
                <a:solidFill>
                  <a:srgbClr val="DDE9EC"/>
                </a:solidFill>
                <a:cs typeface="+mn-cs"/>
              </a:defRPr>
            </a:lvl1pPr>
          </a:lstStyle>
          <a:p>
            <a:pPr>
              <a:defRPr/>
            </a:pPr>
            <a:fld id="{884C15F7-A4BD-44EC-85BF-8CA42E94D23A}" type="slidenum">
              <a:rPr lang="sr-Latn-CS" altLang="en-US"/>
              <a:pPr>
                <a:defRPr/>
              </a:pPr>
              <a:t>‹#›</a:t>
            </a:fld>
            <a:endParaRPr lang="sr-Latn-CS" altLang="en-US"/>
          </a:p>
        </p:txBody>
      </p:sp>
    </p:spTree>
    <p:extLst>
      <p:ext uri="{BB962C8B-B14F-4D97-AF65-F5344CB8AC3E}">
        <p14:creationId xmlns:p14="http://schemas.microsoft.com/office/powerpoint/2010/main" val="2436590645"/>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219200"/>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176264" y="1216152"/>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A1EB2DDF-B6A1-4E8F-98E8-EF57306D4482}" type="datetimeFigureOut">
              <a:rPr lang="sr-Latn-CS"/>
              <a:pPr>
                <a:defRPr/>
              </a:pPr>
              <a:t>10.9.2023.</a:t>
            </a:fld>
            <a:endParaRPr lang="sr-Latn-CS"/>
          </a:p>
        </p:txBody>
      </p:sp>
      <p:sp>
        <p:nvSpPr>
          <p:cNvPr id="6" name="Footer Placeholder 2"/>
          <p:cNvSpPr>
            <a:spLocks noGrp="1"/>
          </p:cNvSpPr>
          <p:nvPr>
            <p:ph type="ftr" sz="quarter" idx="11"/>
          </p:nvPr>
        </p:nvSpPr>
        <p:spPr/>
        <p:txBody>
          <a:bodyPr/>
          <a:lstStyle>
            <a:lvl1pPr>
              <a:defRPr/>
            </a:lvl1pPr>
          </a:lstStyle>
          <a:p>
            <a:pPr>
              <a:defRPr/>
            </a:pPr>
            <a:endParaRPr lang="sr-Latn-CS"/>
          </a:p>
        </p:txBody>
      </p:sp>
      <p:sp>
        <p:nvSpPr>
          <p:cNvPr id="7" name="Slide Number Placeholder 22"/>
          <p:cNvSpPr>
            <a:spLocks noGrp="1"/>
          </p:cNvSpPr>
          <p:nvPr>
            <p:ph type="sldNum" sz="quarter" idx="12"/>
          </p:nvPr>
        </p:nvSpPr>
        <p:spPr/>
        <p:txBody>
          <a:bodyPr/>
          <a:lstStyle>
            <a:lvl1pPr fontAlgn="auto">
              <a:spcBef>
                <a:spcPts val="0"/>
              </a:spcBef>
              <a:spcAft>
                <a:spcPts val="0"/>
              </a:spcAft>
              <a:defRPr>
                <a:cs typeface="+mn-cs"/>
              </a:defRPr>
            </a:lvl1pPr>
          </a:lstStyle>
          <a:p>
            <a:pPr>
              <a:defRPr/>
            </a:pPr>
            <a:fld id="{4ABE590D-1322-49D1-93E0-777FFF4829B9}" type="slidenum">
              <a:rPr lang="sr-Latn-CS" altLang="en-US"/>
              <a:pPr>
                <a:defRPr/>
              </a:pPr>
              <a:t>‹#›</a:t>
            </a:fld>
            <a:endParaRPr lang="sr-Latn-CS" altLang="en-US"/>
          </a:p>
        </p:txBody>
      </p:sp>
    </p:spTree>
    <p:extLst>
      <p:ext uri="{BB962C8B-B14F-4D97-AF65-F5344CB8AC3E}">
        <p14:creationId xmlns:p14="http://schemas.microsoft.com/office/powerpoint/2010/main" val="3423990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197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F98AC83C-8765-427F-8A85-4A698051E5B9}" type="datetimeFigureOut">
              <a:rPr lang="sr-Latn-CS"/>
              <a:pPr>
                <a:defRPr/>
              </a:pPr>
              <a:t>10.9.2023.</a:t>
            </a:fld>
            <a:endParaRPr lang="sr-Latn-CS"/>
          </a:p>
        </p:txBody>
      </p:sp>
      <p:sp>
        <p:nvSpPr>
          <p:cNvPr id="8" name="Footer Placeholder 2"/>
          <p:cNvSpPr>
            <a:spLocks noGrp="1"/>
          </p:cNvSpPr>
          <p:nvPr>
            <p:ph type="ftr" sz="quarter" idx="11"/>
          </p:nvPr>
        </p:nvSpPr>
        <p:spPr/>
        <p:txBody>
          <a:bodyPr/>
          <a:lstStyle>
            <a:lvl1pPr>
              <a:defRPr/>
            </a:lvl1pPr>
          </a:lstStyle>
          <a:p>
            <a:pPr>
              <a:defRPr/>
            </a:pPr>
            <a:endParaRPr lang="sr-Latn-CS"/>
          </a:p>
        </p:txBody>
      </p:sp>
      <p:sp>
        <p:nvSpPr>
          <p:cNvPr id="9" name="Slide Number Placeholder 22"/>
          <p:cNvSpPr>
            <a:spLocks noGrp="1"/>
          </p:cNvSpPr>
          <p:nvPr>
            <p:ph type="sldNum" sz="quarter" idx="12"/>
          </p:nvPr>
        </p:nvSpPr>
        <p:spPr/>
        <p:txBody>
          <a:bodyPr/>
          <a:lstStyle>
            <a:lvl1pPr fontAlgn="auto">
              <a:spcBef>
                <a:spcPts val="0"/>
              </a:spcBef>
              <a:spcAft>
                <a:spcPts val="0"/>
              </a:spcAft>
              <a:defRPr>
                <a:cs typeface="+mn-cs"/>
              </a:defRPr>
            </a:lvl1pPr>
          </a:lstStyle>
          <a:p>
            <a:pPr>
              <a:defRPr/>
            </a:pPr>
            <a:fld id="{ABE6D46D-0602-4B2B-BCD0-425B3A795794}" type="slidenum">
              <a:rPr lang="sr-Latn-CS" altLang="en-US"/>
              <a:pPr>
                <a:defRPr/>
              </a:pPr>
              <a:t>‹#›</a:t>
            </a:fld>
            <a:endParaRPr lang="sr-Latn-CS" altLang="en-US"/>
          </a:p>
        </p:txBody>
      </p:sp>
    </p:spTree>
    <p:extLst>
      <p:ext uri="{BB962C8B-B14F-4D97-AF65-F5344CB8AC3E}">
        <p14:creationId xmlns:p14="http://schemas.microsoft.com/office/powerpoint/2010/main" val="16455862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D140E8B0-7806-4DC8-B7BA-81F1CD8FDC0A}" type="datetimeFigureOut">
              <a:rPr lang="sr-Latn-CS"/>
              <a:pPr>
                <a:defRPr/>
              </a:pPr>
              <a:t>10.9.2023.</a:t>
            </a:fld>
            <a:endParaRPr lang="sr-Latn-CS"/>
          </a:p>
        </p:txBody>
      </p:sp>
      <p:sp>
        <p:nvSpPr>
          <p:cNvPr id="5" name="Footer Placeholder 3"/>
          <p:cNvSpPr>
            <a:spLocks noGrp="1"/>
          </p:cNvSpPr>
          <p:nvPr>
            <p:ph type="ftr" sz="quarter" idx="11"/>
          </p:nvPr>
        </p:nvSpPr>
        <p:spPr/>
        <p:txBody>
          <a:bodyPr/>
          <a:lstStyle>
            <a:lvl1pPr>
              <a:defRPr/>
            </a:lvl1pPr>
          </a:lstStyle>
          <a:p>
            <a:pPr>
              <a:defRPr/>
            </a:pPr>
            <a:endParaRPr lang="sr-Latn-CS"/>
          </a:p>
        </p:txBody>
      </p:sp>
      <p:sp>
        <p:nvSpPr>
          <p:cNvPr id="6" name="Slide Number Placeholder 4"/>
          <p:cNvSpPr>
            <a:spLocks noGrp="1"/>
          </p:cNvSpPr>
          <p:nvPr>
            <p:ph type="sldNum" sz="quarter" idx="12"/>
          </p:nvPr>
        </p:nvSpPr>
        <p:spPr/>
        <p:txBody>
          <a:bodyPr/>
          <a:lstStyle>
            <a:lvl1pPr fontAlgn="auto">
              <a:spcBef>
                <a:spcPts val="0"/>
              </a:spcBef>
              <a:spcAft>
                <a:spcPts val="0"/>
              </a:spcAft>
              <a:defRPr>
                <a:cs typeface="+mn-cs"/>
              </a:defRPr>
            </a:lvl1pPr>
          </a:lstStyle>
          <a:p>
            <a:pPr>
              <a:defRPr/>
            </a:pPr>
            <a:fld id="{07395380-6A65-4810-B344-0A72C12FA35C}" type="slidenum">
              <a:rPr lang="sr-Latn-CS" altLang="en-US"/>
              <a:pPr>
                <a:defRPr/>
              </a:pPr>
              <a:t>‹#›</a:t>
            </a:fld>
            <a:endParaRPr lang="sr-Latn-CS" altLang="en-US"/>
          </a:p>
        </p:txBody>
      </p:sp>
    </p:spTree>
    <p:extLst>
      <p:ext uri="{BB962C8B-B14F-4D97-AF65-F5344CB8AC3E}">
        <p14:creationId xmlns:p14="http://schemas.microsoft.com/office/powerpoint/2010/main" val="26631510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fld id="{604EDCA4-68BC-42BD-9D0D-8520FCD50E2A}" type="datetimeFigureOut">
              <a:rPr lang="sr-Latn-CS"/>
              <a:pPr>
                <a:defRPr/>
              </a:pPr>
              <a:t>10.9.2023.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3"/>
          <p:cNvSpPr>
            <a:spLocks noGrp="1"/>
          </p:cNvSpPr>
          <p:nvPr>
            <p:ph type="sldNum" sz="quarter" idx="12"/>
          </p:nvPr>
        </p:nvSpPr>
        <p:spPr/>
        <p:txBody>
          <a:bodyPr/>
          <a:lstStyle>
            <a:lvl1pPr fontAlgn="auto">
              <a:spcBef>
                <a:spcPts val="0"/>
              </a:spcBef>
              <a:spcAft>
                <a:spcPts val="0"/>
              </a:spcAft>
              <a:defRPr>
                <a:cs typeface="+mn-cs"/>
              </a:defRPr>
            </a:lvl1pPr>
          </a:lstStyle>
          <a:p>
            <a:pPr>
              <a:defRPr/>
            </a:pPr>
            <a:fld id="{CA03131A-9BDA-47DE-8A3F-5D677FCCD054}" type="slidenum">
              <a:rPr lang="sr-Latn-CS" altLang="en-US"/>
              <a:pPr>
                <a:defRPr/>
              </a:pPr>
              <a:t>‹#›</a:t>
            </a:fld>
            <a:endParaRPr lang="sr-Latn-CS" altLang="en-US"/>
          </a:p>
        </p:txBody>
      </p:sp>
    </p:spTree>
    <p:extLst>
      <p:ext uri="{BB962C8B-B14F-4D97-AF65-F5344CB8AC3E}">
        <p14:creationId xmlns:p14="http://schemas.microsoft.com/office/powerpoint/2010/main" val="37672646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Straight Connector 11"/>
          <p:cNvSpPr>
            <a:spLocks noChangeShapeType="1"/>
          </p:cNvSpPr>
          <p:nvPr/>
        </p:nvSpPr>
        <p:spPr bwMode="auto">
          <a:xfrm rot="5400000">
            <a:off x="5220229"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fld id="{6E066408-F180-4A3D-A9E7-72665632161E}" type="datetimeFigureOut">
              <a:rPr lang="sr-Latn-CS"/>
              <a:pPr>
                <a:defRPr/>
              </a:pPr>
              <a:t>10.9.2023.</a:t>
            </a:fld>
            <a:endParaRPr lang="sr-Latn-CS"/>
          </a:p>
        </p:txBody>
      </p:sp>
      <p:sp>
        <p:nvSpPr>
          <p:cNvPr id="9" name="Footer Placeholder 5"/>
          <p:cNvSpPr>
            <a:spLocks noGrp="1"/>
          </p:cNvSpPr>
          <p:nvPr>
            <p:ph type="ftr" sz="quarter" idx="11"/>
          </p:nvPr>
        </p:nvSpPr>
        <p:spPr/>
        <p:txBody>
          <a:bodyPr/>
          <a:lstStyle>
            <a:lvl1pPr>
              <a:defRPr/>
            </a:lvl1pPr>
          </a:lstStyle>
          <a:p>
            <a:pPr>
              <a:defRPr/>
            </a:pPr>
            <a:endParaRPr lang="sr-Latn-CS"/>
          </a:p>
        </p:txBody>
      </p:sp>
      <p:sp>
        <p:nvSpPr>
          <p:cNvPr id="10" name="Slide Number Placeholder 6"/>
          <p:cNvSpPr>
            <a:spLocks noGrp="1"/>
          </p:cNvSpPr>
          <p:nvPr>
            <p:ph type="sldNum" sz="quarter" idx="12"/>
          </p:nvPr>
        </p:nvSpPr>
        <p:spPr/>
        <p:txBody>
          <a:bodyPr/>
          <a:lstStyle>
            <a:lvl1pPr fontAlgn="auto">
              <a:spcBef>
                <a:spcPts val="0"/>
              </a:spcBef>
              <a:spcAft>
                <a:spcPts val="0"/>
              </a:spcAft>
              <a:defRPr>
                <a:cs typeface="+mn-cs"/>
              </a:defRPr>
            </a:lvl1pPr>
          </a:lstStyle>
          <a:p>
            <a:pPr>
              <a:defRPr/>
            </a:pPr>
            <a:fld id="{1A2610CB-4CB2-43C2-9D3F-D15C39975045}" type="slidenum">
              <a:rPr lang="sr-Latn-CS" altLang="en-US"/>
              <a:pPr>
                <a:defRPr/>
              </a:pPr>
              <a:t>‹#›</a:t>
            </a:fld>
            <a:endParaRPr lang="sr-Latn-CS" altLang="en-US"/>
          </a:p>
        </p:txBody>
      </p:sp>
    </p:spTree>
    <p:extLst>
      <p:ext uri="{BB962C8B-B14F-4D97-AF65-F5344CB8AC3E}">
        <p14:creationId xmlns:p14="http://schemas.microsoft.com/office/powerpoint/2010/main" val="2520047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solidFill>
                  <a:srgbClr val="DDE9EC"/>
                </a:solidFill>
              </a:defRPr>
            </a:lvl1pPr>
          </a:lstStyle>
          <a:p>
            <a:pPr>
              <a:defRPr/>
            </a:pPr>
            <a:fld id="{FCA3231E-9F51-4723-8669-8E4DD00AC224}" type="datetimeFigureOut">
              <a:rPr lang="sr-Latn-CS"/>
              <a:pPr>
                <a:defRPr/>
              </a:pPr>
              <a:t>10.9.2023.</a:t>
            </a:fld>
            <a:endParaRPr lang="sr-Latn-CS"/>
          </a:p>
        </p:txBody>
      </p:sp>
      <p:sp>
        <p:nvSpPr>
          <p:cNvPr id="9" name="Footer Placeholder 5"/>
          <p:cNvSpPr>
            <a:spLocks noGrp="1"/>
          </p:cNvSpPr>
          <p:nvPr>
            <p:ph type="ftr" sz="quarter" idx="11"/>
          </p:nvPr>
        </p:nvSpPr>
        <p:spPr/>
        <p:txBody>
          <a:bodyPr/>
          <a:lstStyle>
            <a:lvl1pPr>
              <a:defRPr>
                <a:solidFill>
                  <a:srgbClr val="DDE9EC"/>
                </a:solidFill>
              </a:defRPr>
            </a:lvl1pPr>
          </a:lstStyle>
          <a:p>
            <a:pPr>
              <a:defRPr/>
            </a:pPr>
            <a:endParaRPr lang="sr-Latn-CS"/>
          </a:p>
        </p:txBody>
      </p:sp>
      <p:sp>
        <p:nvSpPr>
          <p:cNvPr id="10" name="Slide Number Placeholder 6"/>
          <p:cNvSpPr>
            <a:spLocks noGrp="1"/>
          </p:cNvSpPr>
          <p:nvPr>
            <p:ph type="sldNum" sz="quarter" idx="12"/>
          </p:nvPr>
        </p:nvSpPr>
        <p:spPr/>
        <p:txBody>
          <a:bodyPr/>
          <a:lstStyle>
            <a:lvl1pPr fontAlgn="auto">
              <a:spcBef>
                <a:spcPts val="0"/>
              </a:spcBef>
              <a:spcAft>
                <a:spcPts val="0"/>
              </a:spcAft>
              <a:defRPr>
                <a:solidFill>
                  <a:srgbClr val="DDE9EC"/>
                </a:solidFill>
                <a:cs typeface="+mn-cs"/>
              </a:defRPr>
            </a:lvl1pPr>
          </a:lstStyle>
          <a:p>
            <a:pPr>
              <a:defRPr/>
            </a:pPr>
            <a:fld id="{1B2DECBE-36DF-4AF0-9CF2-71C7BC485FE9}" type="slidenum">
              <a:rPr lang="sr-Latn-CS" altLang="en-US"/>
              <a:pPr>
                <a:defRPr/>
              </a:pPr>
              <a:t>‹#›</a:t>
            </a:fld>
            <a:endParaRPr lang="sr-Latn-CS" altLang="en-US"/>
          </a:p>
        </p:txBody>
      </p:sp>
    </p:spTree>
    <p:extLst>
      <p:ext uri="{BB962C8B-B14F-4D97-AF65-F5344CB8AC3E}">
        <p14:creationId xmlns:p14="http://schemas.microsoft.com/office/powerpoint/2010/main" val="3599506423"/>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521802B-A106-4E01-87E5-A3762E6D0223}" type="datetimeFigureOut">
              <a:rPr lang="sr-Latn-CS"/>
              <a:pPr>
                <a:defRPr/>
              </a:pPr>
              <a:t>10.9.2023.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fontAlgn="auto">
              <a:spcBef>
                <a:spcPts val="0"/>
              </a:spcBef>
              <a:spcAft>
                <a:spcPts val="0"/>
              </a:spcAft>
              <a:defRPr>
                <a:cs typeface="+mn-cs"/>
              </a:defRPr>
            </a:lvl1pPr>
          </a:lstStyle>
          <a:p>
            <a:pPr>
              <a:defRPr/>
            </a:pPr>
            <a:fld id="{BBA70735-6B74-4505-8D24-272F36DF73E7}" type="slidenum">
              <a:rPr lang="sr-Latn-CS" altLang="en-US"/>
              <a:pPr>
                <a:defRPr/>
              </a:pPr>
              <a:t>‹#›</a:t>
            </a:fld>
            <a:endParaRPr lang="sr-Latn-CS" altLang="en-US"/>
          </a:p>
        </p:txBody>
      </p:sp>
    </p:spTree>
    <p:extLst>
      <p:ext uri="{BB962C8B-B14F-4D97-AF65-F5344CB8AC3E}">
        <p14:creationId xmlns:p14="http://schemas.microsoft.com/office/powerpoint/2010/main" val="15253037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Straight Connector 12"/>
          <p:cNvSpPr>
            <a:spLocks noChangeShapeType="1"/>
          </p:cNvSpPr>
          <p:nvPr/>
        </p:nvSpPr>
        <p:spPr bwMode="auto">
          <a:xfrm rot="5400000">
            <a:off x="5816071"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B0FF14E-AEAC-4572-985F-DFE60373347E}" type="datetimeFigureOut">
              <a:rPr lang="sr-Latn-CS"/>
              <a:pPr>
                <a:defRPr/>
              </a:pPr>
              <a:t>10.9.2023.</a:t>
            </a:fld>
            <a:endParaRPr lang="sr-Latn-CS"/>
          </a:p>
        </p:txBody>
      </p:sp>
      <p:sp>
        <p:nvSpPr>
          <p:cNvPr id="8" name="Footer Placeholder 4"/>
          <p:cNvSpPr>
            <a:spLocks noGrp="1"/>
          </p:cNvSpPr>
          <p:nvPr>
            <p:ph type="ftr" sz="quarter" idx="11"/>
          </p:nvPr>
        </p:nvSpPr>
        <p:spPr/>
        <p:txBody>
          <a:bodyPr/>
          <a:lstStyle>
            <a:lvl1pPr>
              <a:defRPr/>
            </a:lvl1pPr>
          </a:lstStyle>
          <a:p>
            <a:pPr>
              <a:defRPr/>
            </a:pPr>
            <a:endParaRPr lang="sr-Latn-CS"/>
          </a:p>
        </p:txBody>
      </p:sp>
      <p:sp>
        <p:nvSpPr>
          <p:cNvPr id="9" name="Slide Number Placeholder 5"/>
          <p:cNvSpPr>
            <a:spLocks noGrp="1"/>
          </p:cNvSpPr>
          <p:nvPr>
            <p:ph type="sldNum" sz="quarter" idx="12"/>
          </p:nvPr>
        </p:nvSpPr>
        <p:spPr/>
        <p:txBody>
          <a:bodyPr/>
          <a:lstStyle>
            <a:lvl1pPr fontAlgn="auto">
              <a:spcBef>
                <a:spcPts val="0"/>
              </a:spcBef>
              <a:spcAft>
                <a:spcPts val="0"/>
              </a:spcAft>
              <a:defRPr>
                <a:cs typeface="+mn-cs"/>
              </a:defRPr>
            </a:lvl1pPr>
          </a:lstStyle>
          <a:p>
            <a:pPr>
              <a:defRPr/>
            </a:pPr>
            <a:fld id="{329008DA-ED02-4B2F-9EF3-2A99792EB898}" type="slidenum">
              <a:rPr lang="sr-Latn-CS" altLang="en-US"/>
              <a:pPr>
                <a:defRPr/>
              </a:pPr>
              <a:t>‹#›</a:t>
            </a:fld>
            <a:endParaRPr lang="sr-Latn-CS" altLang="en-US"/>
          </a:p>
        </p:txBody>
      </p:sp>
    </p:spTree>
    <p:extLst>
      <p:ext uri="{BB962C8B-B14F-4D97-AF65-F5344CB8AC3E}">
        <p14:creationId xmlns:p14="http://schemas.microsoft.com/office/powerpoint/2010/main" val="1751384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194650"/>
          </a:xfrm>
        </p:spPr>
        <p:txBody>
          <a:bodyPr wrap="none" anchor="t"/>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829878"/>
            <a:ext cx="9144000" cy="617822"/>
          </a:xfrm>
        </p:spPr>
        <p:txBody>
          <a:bodyPr anchor="b"/>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C6A57F6E-485E-4C43-AAB1-9A764447BD19}" type="datetimeFigureOut">
              <a:rPr lang="en-US"/>
              <a:pPr>
                <a:defRPr/>
              </a:pPr>
              <a:t>9/10/2023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C80D3B4-72A7-4F49-AABF-8349BACCA05D}" type="slidenum">
              <a:rPr lang="en-US"/>
              <a:pPr>
                <a:defRPr/>
              </a:pPr>
              <a:t>‹#›</a:t>
            </a:fld>
            <a:endParaRPr lang="en-US"/>
          </a:p>
        </p:txBody>
      </p:sp>
    </p:spTree>
    <p:extLst>
      <p:ext uri="{BB962C8B-B14F-4D97-AF65-F5344CB8AC3E}">
        <p14:creationId xmlns:p14="http://schemas.microsoft.com/office/powerpoint/2010/main" val="1443661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422400" y="1981200"/>
            <a:ext cx="10058400" cy="4114800"/>
          </a:xfrm>
        </p:spPr>
        <p:txBody>
          <a:bodyPr>
            <a:normAutofit/>
          </a:bodyPr>
          <a:lstStyle/>
          <a:p>
            <a:pPr lvl="0"/>
            <a:endParaRPr lang="en-US" noProof="0" smtClean="0"/>
          </a:p>
        </p:txBody>
      </p:sp>
      <p:sp>
        <p:nvSpPr>
          <p:cNvPr id="4" name="Rectangle 17"/>
          <p:cNvSpPr>
            <a:spLocks noGrp="1" noChangeArrowheads="1"/>
          </p:cNvSpPr>
          <p:nvPr>
            <p:ph type="dt" sz="half" idx="10"/>
          </p:nvPr>
        </p:nvSpPr>
        <p:spPr/>
        <p:txBody>
          <a:bodyPr/>
          <a:lstStyle>
            <a:lvl1pPr>
              <a:defRPr/>
            </a:lvl1pPr>
          </a:lstStyle>
          <a:p>
            <a:pPr>
              <a:defRPr/>
            </a:pPr>
            <a:endParaRPr lang="sr-Latn-CS"/>
          </a:p>
        </p:txBody>
      </p:sp>
      <p:sp>
        <p:nvSpPr>
          <p:cNvPr id="5" name="Rectangle 18"/>
          <p:cNvSpPr>
            <a:spLocks noGrp="1" noChangeArrowheads="1"/>
          </p:cNvSpPr>
          <p:nvPr>
            <p:ph type="ftr" sz="quarter" idx="11"/>
          </p:nvPr>
        </p:nvSpPr>
        <p:spPr/>
        <p:txBody>
          <a:bodyPr/>
          <a:lstStyle>
            <a:lvl1pPr>
              <a:defRPr/>
            </a:lvl1pPr>
          </a:lstStyle>
          <a:p>
            <a:pPr>
              <a:defRPr/>
            </a:pPr>
            <a:endParaRPr lang="sr-Latn-CS"/>
          </a:p>
        </p:txBody>
      </p:sp>
      <p:sp>
        <p:nvSpPr>
          <p:cNvPr id="6" name="Rectangle 19"/>
          <p:cNvSpPr>
            <a:spLocks noGrp="1" noChangeArrowheads="1"/>
          </p:cNvSpPr>
          <p:nvPr>
            <p:ph type="sldNum" sz="quarter" idx="12"/>
          </p:nvPr>
        </p:nvSpPr>
        <p:spPr/>
        <p:txBody>
          <a:bodyPr/>
          <a:lstStyle>
            <a:lvl1pPr fontAlgn="auto">
              <a:spcBef>
                <a:spcPts val="0"/>
              </a:spcBef>
              <a:spcAft>
                <a:spcPts val="0"/>
              </a:spcAft>
              <a:defRPr>
                <a:cs typeface="+mn-cs"/>
              </a:defRPr>
            </a:lvl1pPr>
          </a:lstStyle>
          <a:p>
            <a:pPr>
              <a:defRPr/>
            </a:pPr>
            <a:fld id="{E1B88635-2E1B-49F6-9D00-F8E79502B141}" type="slidenum">
              <a:rPr lang="en-US" altLang="en-US"/>
              <a:pPr>
                <a:defRPr/>
              </a:pPr>
              <a:t>‹#›</a:t>
            </a:fld>
            <a:endParaRPr lang="en-US" altLang="en-US"/>
          </a:p>
        </p:txBody>
      </p:sp>
    </p:spTree>
    <p:extLst>
      <p:ext uri="{BB962C8B-B14F-4D97-AF65-F5344CB8AC3E}">
        <p14:creationId xmlns:p14="http://schemas.microsoft.com/office/powerpoint/2010/main" val="10840228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19667" y="263525"/>
            <a:ext cx="8187267" cy="80803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1" y="1544639"/>
            <a:ext cx="10945284" cy="2263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1201" y="3960813"/>
            <a:ext cx="10945284" cy="2265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72927559"/>
      </p:ext>
    </p:extLst>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sr-Latn-C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sr-Latn-CS"/>
          </a:p>
        </p:txBody>
      </p:sp>
      <p:sp>
        <p:nvSpPr>
          <p:cNvPr id="5" name="Slide Number Placeholder 4"/>
          <p:cNvSpPr>
            <a:spLocks noGrp="1"/>
          </p:cNvSpPr>
          <p:nvPr>
            <p:ph type="sldNum" sz="quarter" idx="12"/>
          </p:nvPr>
        </p:nvSpPr>
        <p:spPr>
          <a:xfrm>
            <a:off x="8737600" y="6245225"/>
            <a:ext cx="2844800" cy="476250"/>
          </a:xfrm>
        </p:spPr>
        <p:txBody>
          <a:bodyPr/>
          <a:lstStyle>
            <a:lvl1pPr fontAlgn="auto">
              <a:spcBef>
                <a:spcPts val="0"/>
              </a:spcBef>
              <a:spcAft>
                <a:spcPts val="0"/>
              </a:spcAft>
              <a:defRPr>
                <a:cs typeface="+mn-cs"/>
              </a:defRPr>
            </a:lvl1pPr>
          </a:lstStyle>
          <a:p>
            <a:pPr>
              <a:defRPr/>
            </a:pPr>
            <a:fld id="{CE91C05E-B70B-4DD4-A5C4-533461EA128E}" type="slidenum">
              <a:rPr lang="en-US" altLang="en-US"/>
              <a:pPr>
                <a:defRPr/>
              </a:pPr>
              <a:t>‹#›</a:t>
            </a:fld>
            <a:endParaRPr lang="en-US" altLang="en-US"/>
          </a:p>
        </p:txBody>
      </p:sp>
    </p:spTree>
    <p:extLst>
      <p:ext uri="{BB962C8B-B14F-4D97-AF65-F5344CB8AC3E}">
        <p14:creationId xmlns:p14="http://schemas.microsoft.com/office/powerpoint/2010/main" val="36621611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5" name="Title 1"/>
          <p:cNvSpPr txBox="1">
            <a:spLocks/>
          </p:cNvSpPr>
          <p:nvPr userDrawn="1"/>
        </p:nvSpPr>
        <p:spPr>
          <a:xfrm>
            <a:off x="1422400" y="76200"/>
            <a:ext cx="10688320" cy="685800"/>
          </a:xfrm>
          <a:prstGeom prst="rect">
            <a:avLst/>
          </a:prstGeom>
          <a:effectLst>
            <a:glow rad="139700">
              <a:schemeClr val="accent1">
                <a:satMod val="175000"/>
                <a:alpha val="40000"/>
              </a:schemeClr>
            </a:glow>
          </a:effectLst>
        </p:spPr>
        <p:style>
          <a:lnRef idx="2">
            <a:schemeClr val="accent1"/>
          </a:lnRef>
          <a:fillRef idx="1">
            <a:schemeClr val="lt1"/>
          </a:fillRef>
          <a:effectRef idx="0">
            <a:schemeClr val="accent1"/>
          </a:effectRef>
          <a:fontRef idx="none"/>
        </p:style>
        <p:txBody>
          <a:bodyPr lIns="102413" tIns="51206" rIns="102413" bIns="51206"/>
          <a:lstStyle/>
          <a:p>
            <a:pPr algn="ctr" defTabSz="1024128" latinLnBrk="1">
              <a:defRPr/>
            </a:pPr>
            <a:endParaRPr lang="en-US" sz="4900" dirty="0">
              <a:solidFill>
                <a:prstClr val="black"/>
              </a:solidFill>
              <a:latin typeface="+mn-lt"/>
              <a:cs typeface="Arial" panose="020B0604020202020204" pitchFamily="34" charset="0"/>
            </a:endParaRPr>
          </a:p>
        </p:txBody>
      </p:sp>
      <p:sp>
        <p:nvSpPr>
          <p:cNvPr id="4" name="Text Placeholder 3"/>
          <p:cNvSpPr>
            <a:spLocks noGrp="1"/>
          </p:cNvSpPr>
          <p:nvPr>
            <p:ph type="body" sz="quarter" idx="10"/>
          </p:nvPr>
        </p:nvSpPr>
        <p:spPr>
          <a:xfrm>
            <a:off x="1524000" y="914400"/>
            <a:ext cx="10464800" cy="5410200"/>
          </a:xfrm>
          <a:prstGeom prst="rect">
            <a:avLst/>
          </a:prstGeom>
        </p:spPr>
        <p:txBody>
          <a:bodyPr lIns="102413" tIns="51206" rIns="102413" bIns="51206"/>
          <a:lstStyle>
            <a:lvl1pPr>
              <a:defRPr sz="3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625600" y="76200"/>
            <a:ext cx="10261600" cy="685800"/>
          </a:xfrm>
          <a:prstGeom prst="rect">
            <a:avLst/>
          </a:prstGeom>
        </p:spPr>
        <p:txBody>
          <a:bodyPr lIns="102413" tIns="51206" rIns="102413" bIns="51206"/>
          <a:lstStyle>
            <a:lvl1pPr algn="ctr">
              <a:buNone/>
              <a:defRPr sz="4000" b="1">
                <a:effectLst/>
              </a:defRPr>
            </a:lvl1pPr>
          </a:lstStyle>
          <a:p>
            <a:pPr lvl="0"/>
            <a:r>
              <a:rPr lang="en-US" dirty="0" smtClean="0"/>
              <a:t>Click to edit Master text styles</a:t>
            </a:r>
          </a:p>
        </p:txBody>
      </p:sp>
    </p:spTree>
    <p:extLst>
      <p:ext uri="{BB962C8B-B14F-4D97-AF65-F5344CB8AC3E}">
        <p14:creationId xmlns:p14="http://schemas.microsoft.com/office/powerpoint/2010/main" val="980872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6B497928-31A7-4897-822F-44D46C9D25F0}" type="datetimeFigureOut">
              <a:rPr lang="en-US"/>
              <a:pPr>
                <a:defRPr/>
              </a:pPr>
              <a:t>9/10/2023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A0AD052-DF24-4DE2-ACFE-9E82D9677E5F}" type="slidenum">
              <a:rPr lang="en-US"/>
              <a:pPr>
                <a:defRPr/>
              </a:pPr>
              <a:t>‹#›</a:t>
            </a:fld>
            <a:endParaRPr lang="en-US"/>
          </a:p>
        </p:txBody>
      </p:sp>
    </p:spTree>
    <p:extLst>
      <p:ext uri="{BB962C8B-B14F-4D97-AF65-F5344CB8AC3E}">
        <p14:creationId xmlns:p14="http://schemas.microsoft.com/office/powerpoint/2010/main" val="1255583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1" y="1681163"/>
            <a:ext cx="5035548" cy="823912"/>
          </a:xfrm>
        </p:spPr>
        <p:txBody>
          <a:bodyPr anchor="b"/>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lvl="0"/>
            <a:r>
              <a:rPr lang="en-US" smtClean="0"/>
              <a:t>Click to edit Master text styles</a:t>
            </a:r>
          </a:p>
        </p:txBody>
      </p:sp>
      <p:sp>
        <p:nvSpPr>
          <p:cNvPr id="6" name="Content Placeholder 5"/>
          <p:cNvSpPr>
            <a:spLocks noGrp="1"/>
          </p:cNvSpPr>
          <p:nvPr>
            <p:ph sz="quarter" idx="4"/>
          </p:nvPr>
        </p:nvSpPr>
        <p:spPr>
          <a:xfrm>
            <a:off x="6319841" y="2505075"/>
            <a:ext cx="503554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F53CAADC-CE79-485F-9598-E5BCD30FFE8E}" type="datetimeFigureOut">
              <a:rPr lang="en-US"/>
              <a:pPr>
                <a:defRPr/>
              </a:pPr>
              <a:t>9/10/2023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258E278-D7D3-485A-91C3-86D92826A483}" type="slidenum">
              <a:rPr lang="en-US"/>
              <a:pPr>
                <a:defRPr/>
              </a:pPr>
              <a:t>‹#›</a:t>
            </a:fld>
            <a:endParaRPr lang="en-US"/>
          </a:p>
        </p:txBody>
      </p:sp>
    </p:spTree>
    <p:extLst>
      <p:ext uri="{BB962C8B-B14F-4D97-AF65-F5344CB8AC3E}">
        <p14:creationId xmlns:p14="http://schemas.microsoft.com/office/powerpoint/2010/main" val="3576676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D3B0294D-BA48-4D91-BDED-532FC5FC26C0}" type="datetimeFigureOut">
              <a:rPr lang="en-US"/>
              <a:pPr>
                <a:defRPr/>
              </a:pPr>
              <a:t>9/10/2023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D575BE7-43D5-46DF-B24B-5C528CBFF6FF}" type="slidenum">
              <a:rPr lang="en-US"/>
              <a:pPr>
                <a:defRPr/>
              </a:pPr>
              <a:t>‹#›</a:t>
            </a:fld>
            <a:endParaRPr lang="en-US"/>
          </a:p>
        </p:txBody>
      </p:sp>
    </p:spTree>
    <p:extLst>
      <p:ext uri="{BB962C8B-B14F-4D97-AF65-F5344CB8AC3E}">
        <p14:creationId xmlns:p14="http://schemas.microsoft.com/office/powerpoint/2010/main" val="1731001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DC78733-4F08-4FC9-B0DD-231E54FA7C39}" type="datetimeFigureOut">
              <a:rPr lang="en-US"/>
              <a:pPr>
                <a:defRPr/>
              </a:pPr>
              <a:t>9/10/2023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4820BD5-4C01-4F7B-B1B5-2566140A77A3}" type="slidenum">
              <a:rPr lang="en-US"/>
              <a:pPr>
                <a:defRPr/>
              </a:pPr>
              <a:t>‹#›</a:t>
            </a:fld>
            <a:endParaRPr lang="en-US"/>
          </a:p>
        </p:txBody>
      </p:sp>
    </p:spTree>
    <p:extLst>
      <p:ext uri="{BB962C8B-B14F-4D97-AF65-F5344CB8AC3E}">
        <p14:creationId xmlns:p14="http://schemas.microsoft.com/office/powerpoint/2010/main" val="3493872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1" y="2057400"/>
            <a:ext cx="3652025" cy="3811588"/>
          </a:xfrm>
        </p:spPr>
        <p:txBody>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1D80197-4405-43C9-AA57-42301D88C0DC}" type="datetimeFigureOut">
              <a:rPr lang="en-US"/>
              <a:pPr>
                <a:defRPr/>
              </a:pPr>
              <a:t>9/10/2023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F985C20-E7CA-48B0-A239-01CDE99E14C8}" type="slidenum">
              <a:rPr lang="en-US"/>
              <a:pPr>
                <a:defRPr/>
              </a:pPr>
              <a:t>‹#›</a:t>
            </a:fld>
            <a:endParaRPr lang="en-US"/>
          </a:p>
        </p:txBody>
      </p:sp>
    </p:spTree>
    <p:extLst>
      <p:ext uri="{BB962C8B-B14F-4D97-AF65-F5344CB8AC3E}">
        <p14:creationId xmlns:p14="http://schemas.microsoft.com/office/powerpoint/2010/main" val="4278177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20001" y="2057400"/>
            <a:ext cx="3652025" cy="3811588"/>
          </a:xfrm>
        </p:spPr>
        <p:txBody>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40CFD9B-DE0B-4960-A4F2-F6A41B8B99B7}" type="datetimeFigureOut">
              <a:rPr lang="en-US"/>
              <a:pPr>
                <a:defRPr/>
              </a:pPr>
              <a:t>9/10/2023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F173332-4523-4596-9587-5DA09E353B4B}" type="slidenum">
              <a:rPr lang="en-US"/>
              <a:pPr>
                <a:defRPr/>
              </a:pPr>
              <a:t>‹#›</a:t>
            </a:fld>
            <a:endParaRPr lang="en-US"/>
          </a:p>
        </p:txBody>
      </p:sp>
    </p:spTree>
    <p:extLst>
      <p:ext uri="{BB962C8B-B14F-4D97-AF65-F5344CB8AC3E}">
        <p14:creationId xmlns:p14="http://schemas.microsoft.com/office/powerpoint/2010/main" val="1310037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theme" Target="../theme/theme2.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19717" y="1825625"/>
            <a:ext cx="10234083"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latin typeface="+mn-lt"/>
              </a:defRPr>
            </a:lvl1pPr>
          </a:lstStyle>
          <a:p>
            <a:pPr>
              <a:defRPr/>
            </a:pPr>
            <a:fld id="{9CAAEE8D-E074-4F81-9BC9-CD860E8AAEF0}" type="datetimeFigureOut">
              <a:rPr lang="en-US"/>
              <a:pPr>
                <a:defRPr/>
              </a:pPr>
              <a:t>9/10/2023</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latin typeface="+mn-lt"/>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latin typeface="+mn-lt"/>
              </a:defRPr>
            </a:lvl1pPr>
          </a:lstStyle>
          <a:p>
            <a:pPr>
              <a:defRPr/>
            </a:pPr>
            <a:fld id="{6B380DE7-83A8-400A-AD34-B36C8BFD8977}"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 id="2147484014" r:id="rId12"/>
    <p:sldLayoutId id="2147484009" r:id="rId13"/>
    <p:sldLayoutId id="2147484010" r:id="rId14"/>
    <p:sldLayoutId id="2147484011" r:id="rId15"/>
    <p:sldLayoutId id="2147484012" r:id="rId16"/>
    <p:sldLayoutId id="2147484013" r:id="rId17"/>
    <p:sldLayoutId id="2147484030" r:id="rId18"/>
  </p:sldLayoutIdLst>
  <p:txStyles>
    <p:title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051"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fontAlgn="auto" latinLnBrk="0" hangingPunct="1">
              <a:spcBef>
                <a:spcPts val="0"/>
              </a:spcBef>
              <a:spcAft>
                <a:spcPts val="0"/>
              </a:spcAft>
              <a:defRPr kumimoji="0" sz="1400">
                <a:solidFill>
                  <a:srgbClr val="464653"/>
                </a:solidFill>
                <a:latin typeface="+mn-lt"/>
                <a:cs typeface="+mn-cs"/>
              </a:defRPr>
            </a:lvl1pPr>
          </a:lstStyle>
          <a:p>
            <a:pPr>
              <a:defRPr/>
            </a:pPr>
            <a:fld id="{AD0DE4FD-F0CB-46A2-A66C-EF949FE86765}" type="datetimeFigureOut">
              <a:rPr lang="sr-Latn-CS"/>
              <a:pPr>
                <a:defRPr/>
              </a:pPr>
              <a:t>10.9.2023.</a:t>
            </a:fld>
            <a:endParaRPr lang="sr-Latn-C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cs typeface="+mn-cs"/>
              </a:defRPr>
            </a:lvl1pPr>
          </a:lstStyle>
          <a:p>
            <a:pPr>
              <a:defRPr/>
            </a:pPr>
            <a:endParaRPr lang="sr-Latn-C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rgbClr val="464653"/>
                </a:solidFill>
                <a:latin typeface="Calibri" panose="020F0502020204030204" pitchFamily="34" charset="0"/>
                <a:cs typeface="Arial" panose="020B0604020202020204" pitchFamily="34" charset="0"/>
              </a:defRPr>
            </a:lvl1pPr>
          </a:lstStyle>
          <a:p>
            <a:pPr>
              <a:defRPr/>
            </a:pPr>
            <a:fld id="{0BAE7DAA-A98F-433F-BB68-AD7135FA1B23}" type="slidenum">
              <a:rPr lang="sr-Latn-CS" altLang="en-US"/>
              <a:pPr>
                <a:defRPr/>
              </a:pPr>
              <a:t>‹#›</a:t>
            </a:fld>
            <a:endParaRPr lang="sr-Latn-CS" altLang="en-US"/>
          </a:p>
        </p:txBody>
      </p:sp>
      <p:sp>
        <p:nvSpPr>
          <p:cNvPr id="2055" name="Straight Connector 27"/>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2056" name="Straight Connector 28"/>
          <p:cNvSpPr>
            <a:spLocks noChangeShapeType="1"/>
          </p:cNvSpPr>
          <p:nvPr/>
        </p:nvSpPr>
        <p:spPr bwMode="auto">
          <a:xfrm>
            <a:off x="609600" y="1143000"/>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 id="2147484027" r:id="rId13"/>
    <p:sldLayoutId id="2147484028" r:id="rId14"/>
    <p:sldLayoutId id="2147484029" r:id="rId15"/>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Calibri" pitchFamily="34" charset="0"/>
        </a:defRPr>
      </a:lvl2pPr>
      <a:lvl3pPr algn="l" rtl="0" eaLnBrk="0" fontAlgn="base" hangingPunct="0">
        <a:spcBef>
          <a:spcPct val="0"/>
        </a:spcBef>
        <a:spcAft>
          <a:spcPct val="0"/>
        </a:spcAft>
        <a:defRPr sz="3200">
          <a:solidFill>
            <a:schemeClr val="tx2"/>
          </a:solidFill>
          <a:latin typeface="Calibri" pitchFamily="34" charset="0"/>
        </a:defRPr>
      </a:lvl3pPr>
      <a:lvl4pPr algn="l" rtl="0" eaLnBrk="0" fontAlgn="base" hangingPunct="0">
        <a:spcBef>
          <a:spcPct val="0"/>
        </a:spcBef>
        <a:spcAft>
          <a:spcPct val="0"/>
        </a:spcAft>
        <a:defRPr sz="3200">
          <a:solidFill>
            <a:schemeClr val="tx2"/>
          </a:solidFill>
          <a:latin typeface="Calibri" pitchFamily="34" charset="0"/>
        </a:defRPr>
      </a:lvl4pPr>
      <a:lvl5pPr algn="l" rtl="0" eaLnBrk="0" fontAlgn="base" hangingPunct="0">
        <a:spcBef>
          <a:spcPct val="0"/>
        </a:spcBef>
        <a:spcAft>
          <a:spcPct val="0"/>
        </a:spcAft>
        <a:defRPr sz="3200">
          <a:solidFill>
            <a:schemeClr val="tx2"/>
          </a:solidFill>
          <a:latin typeface="Calibri" pitchFamily="34"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6.xml"/><Relationship Id="rId5" Type="http://schemas.openxmlformats.org/officeDocument/2006/relationships/image" Target="../media/image44.emf"/><Relationship Id="rId4" Type="http://schemas.openxmlformats.org/officeDocument/2006/relationships/image" Target="../media/image43.emf"/></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0.jp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1.xml"/><Relationship Id="rId6" Type="http://schemas.openxmlformats.org/officeDocument/2006/relationships/image" Target="../media/image73.jpg"/><Relationship Id="rId5" Type="http://schemas.openxmlformats.org/officeDocument/2006/relationships/image" Target="../media/image72.jpg"/><Relationship Id="rId4" Type="http://schemas.openxmlformats.org/officeDocument/2006/relationships/image" Target="../media/image71.jpg"/></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4" Type="http://schemas.openxmlformats.org/officeDocument/2006/relationships/image" Target="../media/image83.emf"/></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image" Target="../media/image84.jpeg"/><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7.jpeg"/><Relationship Id="rId4" Type="http://schemas.openxmlformats.org/officeDocument/2006/relationships/image" Target="../media/image86.jpeg"/></Relationships>
</file>

<file path=ppt/slides/_rels/slide4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10.gif"/><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nvSpPr>
        <p:spPr bwMode="auto">
          <a:xfrm>
            <a:off x="4312647" y="2681645"/>
            <a:ext cx="32540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9pPr>
          </a:lstStyle>
          <a:p>
            <a:pPr algn="ctr">
              <a:spcBef>
                <a:spcPct val="0"/>
              </a:spcBef>
              <a:buClrTx/>
              <a:buSzTx/>
              <a:buFontTx/>
              <a:buNone/>
            </a:pPr>
            <a:r>
              <a:rPr lang="en-US" altLang="en-US" sz="3600" b="1" dirty="0" smtClean="0">
                <a:solidFill>
                  <a:srgbClr val="000000"/>
                </a:solidFill>
                <a:latin typeface="Arial" panose="020B0604020202020204" pitchFamily="34" charset="0"/>
                <a:cs typeface="Calibri" panose="020F0502020204030204" pitchFamily="34" charset="0"/>
              </a:rPr>
              <a:t>ONCOLOGY</a:t>
            </a:r>
            <a:r>
              <a:rPr lang="sr-Latn-RS" altLang="en-US" sz="3600" b="1" dirty="0" smtClean="0">
                <a:solidFill>
                  <a:srgbClr val="000000"/>
                </a:solidFill>
                <a:latin typeface="Arial" panose="020B0604020202020204" pitchFamily="34" charset="0"/>
                <a:cs typeface="Calibri" panose="020F0502020204030204" pitchFamily="34" charset="0"/>
              </a:rPr>
              <a:t> </a:t>
            </a:r>
            <a:r>
              <a:rPr lang="sr-Latn-RS" altLang="en-US" sz="3600" b="1" dirty="0" smtClean="0">
                <a:solidFill>
                  <a:srgbClr val="000000"/>
                </a:solidFill>
                <a:latin typeface="Arial" panose="020B0604020202020204" pitchFamily="34" charset="0"/>
                <a:cs typeface="Calibri" panose="020F0502020204030204" pitchFamily="34" charset="0"/>
              </a:rPr>
              <a:t>2</a:t>
            </a:r>
            <a:endParaRPr lang="sr-Cyrl-CS" altLang="en-US" sz="3600" dirty="0">
              <a:solidFill>
                <a:srgbClr val="000000"/>
              </a:solidFill>
              <a:latin typeface="Arial" panose="020B0604020202020204" pitchFamily="34" charset="0"/>
              <a:cs typeface="Calibri" panose="020F0502020204030204" pitchFamily="34" charset="0"/>
            </a:endParaRPr>
          </a:p>
        </p:txBody>
      </p:sp>
      <p:sp>
        <p:nvSpPr>
          <p:cNvPr id="5" name="Title 1"/>
          <p:cNvSpPr txBox="1">
            <a:spLocks/>
          </p:cNvSpPr>
          <p:nvPr/>
        </p:nvSpPr>
        <p:spPr>
          <a:xfrm>
            <a:off x="1905000" y="3733800"/>
            <a:ext cx="8966200" cy="914400"/>
          </a:xfrm>
          <a:prstGeom prst="rect">
            <a:avLst/>
          </a:prstGeom>
        </p:spPr>
        <p:txBody>
          <a:bodyPr vert="horz" anchor="t" anchorCtr="0">
            <a:noAutofit/>
          </a:bodyPr>
          <a:lstStyle/>
          <a:p>
            <a:pPr algn="ctr" fontAlgn="auto">
              <a:spcAft>
                <a:spcPts val="0"/>
              </a:spcAft>
              <a:defRPr/>
            </a:pPr>
            <a:r>
              <a:rPr lang="en-US" sz="3200" dirty="0" smtClean="0"/>
              <a:t>Nuclear Medicine Scans: Analysis of uptake mechanism and imaging protocols</a:t>
            </a:r>
            <a:endParaRPr lang="en-US" sz="3200" b="1" dirty="0">
              <a:latin typeface="+mn-lt"/>
              <a:ea typeface="+mj-ea"/>
              <a:cs typeface="Arial" pitchFamily="34" charset="0"/>
            </a:endParaRPr>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26771109"/>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995112324"/>
              </p:ext>
            </p:extLst>
          </p:nvPr>
        </p:nvGraphicFramePr>
        <p:xfrm>
          <a:off x="631296" y="1408114"/>
          <a:ext cx="10938934" cy="5028474"/>
        </p:xfrm>
        <a:graphic>
          <a:graphicData uri="http://schemas.openxmlformats.org/drawingml/2006/table">
            <a:tbl>
              <a:tblPr firstRow="1" bandRow="1">
                <a:tableStyleId>{5C22544A-7EE6-4342-B048-85BDC9FD1C3A}</a:tableStyleId>
              </a:tblPr>
              <a:tblGrid>
                <a:gridCol w="5315399"/>
                <a:gridCol w="5623535"/>
              </a:tblGrid>
              <a:tr h="365678">
                <a:tc>
                  <a:txBody>
                    <a:bodyPr/>
                    <a:lstStyle/>
                    <a:p>
                      <a:r>
                        <a:rPr lang="en-US" sz="2400" dirty="0" smtClean="0">
                          <a:solidFill>
                            <a:schemeClr val="bg1"/>
                          </a:solidFill>
                        </a:rPr>
                        <a:t>Radiopharmaceuticals </a:t>
                      </a:r>
                      <a:endParaRPr lang="sr-Cyrl-RS" sz="2400" dirty="0" smtClean="0">
                        <a:solidFill>
                          <a:schemeClr val="bg1"/>
                        </a:solidFill>
                      </a:endParaRPr>
                    </a:p>
                  </a:txBody>
                  <a:tcPr marL="91435" marR="91435" marT="45687" marB="45687"/>
                </a:tc>
                <a:tc>
                  <a:txBody>
                    <a:bodyPr/>
                    <a:lstStyle/>
                    <a:p>
                      <a:r>
                        <a:rPr lang="en-US" sz="2400" dirty="0" smtClean="0">
                          <a:solidFill>
                            <a:schemeClr val="bg1"/>
                          </a:solidFill>
                        </a:rPr>
                        <a:t>Uptake mechanism</a:t>
                      </a:r>
                    </a:p>
                  </a:txBody>
                  <a:tcPr marL="91435" marR="91435" marT="45687" marB="45687"/>
                </a:tc>
              </a:tr>
              <a:tr h="365678">
                <a:tc>
                  <a:txBody>
                    <a:bodyPr/>
                    <a:lstStyle/>
                    <a:p>
                      <a:r>
                        <a:rPr lang="x-none" sz="2400" baseline="30000" dirty="0" smtClean="0">
                          <a:solidFill>
                            <a:schemeClr val="bg1"/>
                          </a:solidFill>
                          <a:latin typeface="Cambria" panose="02040503050406030204" pitchFamily="18" charset="0"/>
                          <a:ea typeface="Cambria" panose="02040503050406030204" pitchFamily="18" charset="0"/>
                        </a:rPr>
                        <a:t>18</a:t>
                      </a:r>
                      <a:r>
                        <a:rPr lang="x-none" sz="2400" dirty="0" smtClean="0">
                          <a:solidFill>
                            <a:schemeClr val="bg1"/>
                          </a:solidFill>
                          <a:latin typeface="Cambria" panose="02040503050406030204" pitchFamily="18" charset="0"/>
                          <a:ea typeface="Cambria" panose="02040503050406030204" pitchFamily="18" charset="0"/>
                        </a:rPr>
                        <a:t>F FDG</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Glucose</a:t>
                      </a:r>
                      <a:r>
                        <a:rPr lang="sr-Latn-RS" sz="2400" dirty="0" smtClean="0">
                          <a:solidFill>
                            <a:schemeClr val="bg1"/>
                          </a:solidFill>
                        </a:rPr>
                        <a:t> </a:t>
                      </a:r>
                      <a:r>
                        <a:rPr lang="sr-Latn-RS" sz="2400" dirty="0" err="1" smtClean="0">
                          <a:solidFill>
                            <a:schemeClr val="bg1"/>
                          </a:solidFill>
                        </a:rPr>
                        <a:t>uptake</a:t>
                      </a:r>
                      <a:endParaRPr lang="sr-Cyrl-RS" sz="2400" dirty="0" smtClean="0">
                        <a:solidFill>
                          <a:schemeClr val="bg1"/>
                        </a:solidFill>
                      </a:endParaRPr>
                    </a:p>
                  </a:txBody>
                  <a:tcPr marL="91435" marR="91435" marT="45687" marB="45687"/>
                </a:tc>
              </a:tr>
              <a:tr h="365678">
                <a:tc>
                  <a:txBody>
                    <a:bodyPr/>
                    <a:lstStyle/>
                    <a:p>
                      <a:r>
                        <a:rPr lang="x-none" sz="2400" baseline="30000" dirty="0" smtClean="0">
                          <a:solidFill>
                            <a:schemeClr val="bg1"/>
                          </a:solidFill>
                          <a:latin typeface="Cambria" panose="02040503050406030204" pitchFamily="18" charset="0"/>
                          <a:ea typeface="Cambria" panose="02040503050406030204" pitchFamily="18" charset="0"/>
                        </a:rPr>
                        <a:t>11</a:t>
                      </a:r>
                      <a:r>
                        <a:rPr lang="x-none" sz="2400" dirty="0" smtClean="0">
                          <a:solidFill>
                            <a:schemeClr val="bg1"/>
                          </a:solidFill>
                          <a:latin typeface="Cambria" panose="02040503050406030204" pitchFamily="18" charset="0"/>
                          <a:ea typeface="Cambria" panose="02040503050406030204" pitchFamily="18" charset="0"/>
                        </a:rPr>
                        <a:t>C </a:t>
                      </a:r>
                      <a:r>
                        <a:rPr lang="x-none" sz="2400" dirty="0" smtClean="0">
                          <a:solidFill>
                            <a:schemeClr val="bg1"/>
                          </a:solidFill>
                          <a:latin typeface="Cambria" panose="02040503050406030204" pitchFamily="18" charset="0"/>
                          <a:ea typeface="Cambria" panose="02040503050406030204" pitchFamily="18" charset="0"/>
                        </a:rPr>
                        <a:t>acetat</a:t>
                      </a:r>
                      <a:r>
                        <a:rPr lang="sr-Latn-RS" sz="2400" dirty="0" smtClean="0">
                          <a:solidFill>
                            <a:schemeClr val="bg1"/>
                          </a:solidFill>
                          <a:latin typeface="Cambria" panose="02040503050406030204" pitchFamily="18" charset="0"/>
                          <a:ea typeface="Cambria" panose="02040503050406030204" pitchFamily="18" charset="0"/>
                        </a:rPr>
                        <a:t>e</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en-US" sz="2400" dirty="0" smtClean="0"/>
                        <a:t>oxidative metabolism</a:t>
                      </a:r>
                      <a:endParaRPr lang="sr-Cyrl-RS" sz="2400" dirty="0" smtClean="0">
                        <a:solidFill>
                          <a:schemeClr val="bg1"/>
                        </a:solidFill>
                      </a:endParaRPr>
                    </a:p>
                  </a:txBody>
                  <a:tcPr marL="91435" marR="91435" marT="45687" marB="45687"/>
                </a:tc>
              </a:tr>
              <a:tr h="365678">
                <a:tc>
                  <a:txBody>
                    <a:bodyPr/>
                    <a:lstStyle/>
                    <a:p>
                      <a:r>
                        <a:rPr lang="en-GB" sz="2400" baseline="30000" dirty="0" err="1" smtClean="0">
                          <a:solidFill>
                            <a:schemeClr val="bg1"/>
                          </a:solidFill>
                          <a:latin typeface="Cambria" panose="02040503050406030204" pitchFamily="18" charset="0"/>
                          <a:ea typeface="Cambria" panose="02040503050406030204" pitchFamily="18" charset="0"/>
                        </a:rPr>
                        <a:t>68</a:t>
                      </a:r>
                      <a:r>
                        <a:rPr lang="en-GB" sz="2400" dirty="0" err="1" smtClean="0">
                          <a:solidFill>
                            <a:schemeClr val="bg1"/>
                          </a:solidFill>
                          <a:latin typeface="Cambria" panose="02040503050406030204" pitchFamily="18" charset="0"/>
                          <a:ea typeface="Cambria" panose="02040503050406030204" pitchFamily="18" charset="0"/>
                        </a:rPr>
                        <a:t>Ga-SSA</a:t>
                      </a:r>
                      <a:endParaRPr lang="en-GB" sz="2400" dirty="0" smtClean="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Somatostatine</a:t>
                      </a:r>
                      <a:r>
                        <a:rPr lang="sr-Latn-RS" sz="2400" dirty="0" smtClean="0">
                          <a:solidFill>
                            <a:schemeClr val="bg1"/>
                          </a:solidFill>
                        </a:rPr>
                        <a:t> receptor</a:t>
                      </a:r>
                      <a:endParaRPr lang="sr-Cyrl-RS" sz="2400" dirty="0" smtClean="0">
                        <a:solidFill>
                          <a:schemeClr val="bg1"/>
                        </a:solidFill>
                      </a:endParaRPr>
                    </a:p>
                  </a:txBody>
                  <a:tcPr marL="91435" marR="91435" marT="45687" marB="45687"/>
                </a:tc>
              </a:tr>
              <a:tr h="365678">
                <a:tc>
                  <a:txBody>
                    <a:bodyPr/>
                    <a:lstStyle/>
                    <a:p>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11</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C</a:t>
                      </a:r>
                      <a:r>
                        <a:rPr lang="x-none" sz="2400" dirty="0" smtClean="0">
                          <a:solidFill>
                            <a:schemeClr val="bg1"/>
                          </a:solidFill>
                          <a:latin typeface="Cambria" panose="02040503050406030204" pitchFamily="18" charset="0"/>
                          <a:ea typeface="Cambria" panose="02040503050406030204" pitchFamily="18" charset="0"/>
                        </a:rPr>
                        <a:t> tirozin</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Cell</a:t>
                      </a:r>
                      <a:r>
                        <a:rPr lang="sr-Latn-RS" sz="2400" dirty="0" smtClean="0">
                          <a:solidFill>
                            <a:schemeClr val="bg1"/>
                          </a:solidFill>
                        </a:rPr>
                        <a:t> </a:t>
                      </a:r>
                      <a:r>
                        <a:rPr lang="en-US" sz="2400" dirty="0" smtClean="0"/>
                        <a:t>proliferation</a:t>
                      </a:r>
                      <a:endParaRPr lang="sr-Cyrl-RS" sz="2400" dirty="0" smtClean="0">
                        <a:solidFill>
                          <a:schemeClr val="bg1"/>
                        </a:solidFill>
                      </a:endParaRPr>
                    </a:p>
                  </a:txBody>
                  <a:tcPr marL="91435" marR="91435" marT="45687" marB="45687"/>
                </a:tc>
              </a:tr>
              <a:tr h="365678">
                <a:tc>
                  <a:txBody>
                    <a:bodyPr/>
                    <a:lstStyle/>
                    <a:p>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11</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C</a:t>
                      </a:r>
                      <a:r>
                        <a:rPr lang="x-none" sz="2400" dirty="0" smtClean="0">
                          <a:solidFill>
                            <a:schemeClr val="bg1"/>
                          </a:solidFill>
                          <a:latin typeface="Cambria" panose="02040503050406030204" pitchFamily="18" charset="0"/>
                          <a:ea typeface="Cambria" panose="02040503050406030204" pitchFamily="18" charset="0"/>
                        </a:rPr>
                        <a:t> FET </a:t>
                      </a:r>
                      <a:r>
                        <a:rPr lang="x-none" sz="2400" smtClean="0">
                          <a:solidFill>
                            <a:schemeClr val="bg1"/>
                          </a:solidFill>
                          <a:latin typeface="Cambria" panose="02040503050406030204" pitchFamily="18" charset="0"/>
                          <a:ea typeface="Cambria" panose="02040503050406030204" pitchFamily="18" charset="0"/>
                        </a:rPr>
                        <a:t>(fluoro</a:t>
                      </a:r>
                      <a:r>
                        <a:rPr lang="sr-Latn-CS" sz="2400" dirty="0" smtClean="0">
                          <a:solidFill>
                            <a:schemeClr val="bg1"/>
                          </a:solidFill>
                          <a:latin typeface="Cambria" panose="02040503050406030204" pitchFamily="18" charset="0"/>
                          <a:ea typeface="Cambria" panose="02040503050406030204" pitchFamily="18" charset="0"/>
                        </a:rPr>
                        <a:t> </a:t>
                      </a:r>
                      <a:r>
                        <a:rPr lang="x-none" sz="2400" baseline="0" smtClean="0">
                          <a:solidFill>
                            <a:schemeClr val="bg1"/>
                          </a:solidFill>
                          <a:latin typeface="Cambria" panose="02040503050406030204" pitchFamily="18" charset="0"/>
                          <a:ea typeface="Cambria" panose="02040503050406030204" pitchFamily="18" charset="0"/>
                        </a:rPr>
                        <a:t>etiltirozin</a:t>
                      </a:r>
                      <a:r>
                        <a:rPr lang="x-none" sz="2400" baseline="0" dirty="0" smtClean="0">
                          <a:solidFill>
                            <a:schemeClr val="bg1"/>
                          </a:solidFill>
                          <a:latin typeface="Cambria" panose="02040503050406030204" pitchFamily="18" charset="0"/>
                          <a:ea typeface="Cambria" panose="02040503050406030204" pitchFamily="18" charset="0"/>
                        </a:rPr>
                        <a:t>)</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Cell</a:t>
                      </a:r>
                      <a:r>
                        <a:rPr lang="sr-Latn-RS" sz="2400" dirty="0" smtClean="0">
                          <a:solidFill>
                            <a:schemeClr val="bg1"/>
                          </a:solidFill>
                        </a:rPr>
                        <a:t> </a:t>
                      </a:r>
                      <a:r>
                        <a:rPr lang="en-US" sz="2400" dirty="0" smtClean="0"/>
                        <a:t>proliferation</a:t>
                      </a:r>
                      <a:endParaRPr lang="sr-Cyrl-RS" sz="2400" dirty="0" smtClean="0">
                        <a:solidFill>
                          <a:schemeClr val="bg1"/>
                        </a:solidFill>
                      </a:endParaRPr>
                    </a:p>
                  </a:txBody>
                  <a:tcPr marL="91435" marR="91435" marT="45687" marB="45687"/>
                </a:tc>
              </a:tr>
              <a:tr h="365678">
                <a:tc>
                  <a:txBody>
                    <a:bodyPr/>
                    <a:lstStyle/>
                    <a:p>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11</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C</a:t>
                      </a:r>
                      <a:r>
                        <a:rPr lang="x-none" sz="2400" i="0" baseline="0" dirty="0" smtClean="0">
                          <a:solidFill>
                            <a:schemeClr val="bg1"/>
                          </a:solidFill>
                          <a:latin typeface="Cambria" panose="02040503050406030204" pitchFamily="18" charset="0"/>
                          <a:ea typeface="Cambria" panose="02040503050406030204" pitchFamily="18" charset="0"/>
                        </a:rPr>
                        <a:t> </a:t>
                      </a:r>
                      <a:r>
                        <a:rPr lang="x-none" sz="2400" i="0" baseline="0" dirty="0" smtClean="0">
                          <a:solidFill>
                            <a:schemeClr val="bg1"/>
                          </a:solidFill>
                          <a:latin typeface="Cambria" panose="02040503050406030204" pitchFamily="18" charset="0"/>
                          <a:ea typeface="Cambria" panose="02040503050406030204" pitchFamily="18" charset="0"/>
                        </a:rPr>
                        <a:t>metionin</a:t>
                      </a:r>
                      <a:r>
                        <a:rPr lang="sr-Latn-RS" sz="2400" i="0" baseline="0" dirty="0" smtClean="0">
                          <a:solidFill>
                            <a:schemeClr val="bg1"/>
                          </a:solidFill>
                          <a:latin typeface="Cambria" panose="02040503050406030204" pitchFamily="18" charset="0"/>
                          <a:ea typeface="Cambria" panose="02040503050406030204" pitchFamily="18" charset="0"/>
                        </a:rPr>
                        <a:t>e</a:t>
                      </a:r>
                      <a:endParaRPr lang="en-US" sz="2400" i="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Cell</a:t>
                      </a:r>
                      <a:r>
                        <a:rPr lang="sr-Latn-RS" sz="2400" dirty="0" smtClean="0">
                          <a:solidFill>
                            <a:schemeClr val="bg1"/>
                          </a:solidFill>
                        </a:rPr>
                        <a:t> </a:t>
                      </a:r>
                      <a:r>
                        <a:rPr lang="en-US" sz="2400" dirty="0" smtClean="0"/>
                        <a:t>proliferation</a:t>
                      </a:r>
                      <a:endParaRPr lang="sr-Cyrl-RS" sz="2400" dirty="0" smtClean="0">
                        <a:solidFill>
                          <a:schemeClr val="bg1"/>
                        </a:solidFill>
                      </a:endParaRPr>
                    </a:p>
                  </a:txBody>
                  <a:tcPr marL="91435" marR="91435" marT="45687" marB="45687"/>
                </a:tc>
              </a:tr>
              <a:tr h="365678">
                <a:tc>
                  <a:txBody>
                    <a:bodyPr/>
                    <a:lstStyle/>
                    <a:p>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11</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C/</a:t>
                      </a:r>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18</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F</a:t>
                      </a:r>
                      <a:r>
                        <a:rPr lang="x-none" sz="2400" dirty="0" smtClean="0">
                          <a:solidFill>
                            <a:schemeClr val="bg1"/>
                          </a:solidFill>
                          <a:latin typeface="Cambria" panose="02040503050406030204" pitchFamily="18" charset="0"/>
                          <a:ea typeface="Cambria" panose="02040503050406030204" pitchFamily="18" charset="0"/>
                        </a:rPr>
                        <a:t> </a:t>
                      </a:r>
                      <a:r>
                        <a:rPr lang="sr-Latn-RS" sz="2400" dirty="0" err="1" smtClean="0">
                          <a:solidFill>
                            <a:schemeClr val="bg1"/>
                          </a:solidFill>
                          <a:latin typeface="Cambria" panose="02040503050406030204" pitchFamily="18" charset="0"/>
                          <a:ea typeface="Cambria" panose="02040503050406030204" pitchFamily="18" charset="0"/>
                        </a:rPr>
                        <a:t>ch</a:t>
                      </a:r>
                      <a:r>
                        <a:rPr lang="x-none" sz="2400" dirty="0" smtClean="0">
                          <a:solidFill>
                            <a:schemeClr val="bg1"/>
                          </a:solidFill>
                          <a:latin typeface="Cambria" panose="02040503050406030204" pitchFamily="18" charset="0"/>
                          <a:ea typeface="Cambria" panose="02040503050406030204" pitchFamily="18" charset="0"/>
                        </a:rPr>
                        <a:t>olin</a:t>
                      </a:r>
                      <a:r>
                        <a:rPr lang="sr-Latn-RS" sz="2400" dirty="0" smtClean="0">
                          <a:solidFill>
                            <a:schemeClr val="bg1"/>
                          </a:solidFill>
                          <a:latin typeface="Cambria" panose="02040503050406030204" pitchFamily="18" charset="0"/>
                          <a:ea typeface="Cambria" panose="02040503050406030204" pitchFamily="18" charset="0"/>
                        </a:rPr>
                        <a:t>e</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smtClean="0"/>
                        <a:t>A</a:t>
                      </a:r>
                      <a:r>
                        <a:rPr lang="en-US" sz="2400" dirty="0" err="1" smtClean="0"/>
                        <a:t>cetylcholinesterase</a:t>
                      </a:r>
                      <a:r>
                        <a:rPr lang="en-US" sz="2400" dirty="0" smtClean="0"/>
                        <a:t> </a:t>
                      </a:r>
                      <a:r>
                        <a:rPr lang="sr-Latn-RS" sz="2400" dirty="0" err="1" smtClean="0"/>
                        <a:t>activity</a:t>
                      </a:r>
                      <a:endParaRPr lang="ru-RU" sz="2400" dirty="0" smtClean="0">
                        <a:solidFill>
                          <a:schemeClr val="bg1"/>
                        </a:solidFill>
                      </a:endParaRPr>
                    </a:p>
                  </a:txBody>
                  <a:tcPr marL="91435" marR="91435" marT="45687" marB="45687"/>
                </a:tc>
              </a:tr>
              <a:tr h="365678">
                <a:tc>
                  <a:txBody>
                    <a:bodyPr/>
                    <a:lstStyle/>
                    <a:p>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18</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F</a:t>
                      </a:r>
                      <a:r>
                        <a:rPr lang="x-none" sz="2400" dirty="0" smtClean="0">
                          <a:solidFill>
                            <a:schemeClr val="bg1"/>
                          </a:solidFill>
                          <a:latin typeface="Cambria" panose="02040503050406030204" pitchFamily="18" charset="0"/>
                          <a:ea typeface="Cambria" panose="02040503050406030204" pitchFamily="18" charset="0"/>
                        </a:rPr>
                        <a:t> FLT  (fluoro </a:t>
                      </a:r>
                      <a:r>
                        <a:rPr lang="x-none" sz="2400" dirty="0" smtClean="0">
                          <a:solidFill>
                            <a:schemeClr val="bg1"/>
                          </a:solidFill>
                          <a:latin typeface="Cambria" panose="02040503050406030204" pitchFamily="18" charset="0"/>
                          <a:ea typeface="Cambria" panose="02040503050406030204" pitchFamily="18" charset="0"/>
                        </a:rPr>
                        <a:t>3-deo</a:t>
                      </a:r>
                      <a:r>
                        <a:rPr lang="sr-Latn-RS" sz="2400" dirty="0" smtClean="0">
                          <a:solidFill>
                            <a:schemeClr val="bg1"/>
                          </a:solidFill>
                          <a:latin typeface="Cambria" panose="02040503050406030204" pitchFamily="18" charset="0"/>
                          <a:ea typeface="Cambria" panose="02040503050406030204" pitchFamily="18" charset="0"/>
                        </a:rPr>
                        <a:t>x</a:t>
                      </a:r>
                      <a:r>
                        <a:rPr lang="x-none" sz="2400" dirty="0" smtClean="0">
                          <a:solidFill>
                            <a:schemeClr val="bg1"/>
                          </a:solidFill>
                          <a:latin typeface="Cambria" panose="02040503050406030204" pitchFamily="18" charset="0"/>
                          <a:ea typeface="Cambria" panose="02040503050406030204" pitchFamily="18" charset="0"/>
                        </a:rPr>
                        <a:t>i timidin</a:t>
                      </a:r>
                      <a:r>
                        <a:rPr lang="sr-Latn-RS" sz="2400" dirty="0" smtClean="0">
                          <a:solidFill>
                            <a:schemeClr val="bg1"/>
                          </a:solidFill>
                          <a:latin typeface="Cambria" panose="02040503050406030204" pitchFamily="18" charset="0"/>
                          <a:ea typeface="Cambria" panose="02040503050406030204" pitchFamily="18" charset="0"/>
                        </a:rPr>
                        <a:t>e</a:t>
                      </a:r>
                      <a:r>
                        <a:rPr lang="x-none" sz="2400" dirty="0" smtClean="0">
                          <a:solidFill>
                            <a:schemeClr val="bg1"/>
                          </a:solidFill>
                          <a:latin typeface="Cambria" panose="02040503050406030204" pitchFamily="18" charset="0"/>
                          <a:ea typeface="Cambria" panose="02040503050406030204" pitchFamily="18" charset="0"/>
                        </a:rPr>
                        <a:t>)</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Cell</a:t>
                      </a:r>
                      <a:r>
                        <a:rPr lang="sr-Latn-RS" sz="2400" dirty="0" smtClean="0">
                          <a:solidFill>
                            <a:schemeClr val="bg1"/>
                          </a:solidFill>
                        </a:rPr>
                        <a:t> </a:t>
                      </a:r>
                      <a:r>
                        <a:rPr lang="en-US" sz="2400" dirty="0" smtClean="0"/>
                        <a:t>proliferation</a:t>
                      </a:r>
                      <a:endParaRPr lang="sr-Cyrl-RS" sz="2400" dirty="0" smtClean="0">
                        <a:solidFill>
                          <a:schemeClr val="bg1"/>
                        </a:solidFill>
                      </a:endParaRPr>
                    </a:p>
                  </a:txBody>
                  <a:tcPr marL="91435" marR="91435" marT="45687" marB="45687"/>
                </a:tc>
              </a:tr>
              <a:tr h="368084">
                <a:tc>
                  <a:txBody>
                    <a:bodyPr/>
                    <a:lstStyle/>
                    <a:p>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18</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F</a:t>
                      </a:r>
                      <a:r>
                        <a:rPr lang="x-none" sz="2400" dirty="0" smtClean="0">
                          <a:solidFill>
                            <a:schemeClr val="bg1"/>
                          </a:solidFill>
                          <a:latin typeface="Cambria" panose="02040503050406030204" pitchFamily="18" charset="0"/>
                          <a:ea typeface="Cambria" panose="02040503050406030204" pitchFamily="18" charset="0"/>
                        </a:rPr>
                        <a:t> FMISO (fluoro</a:t>
                      </a:r>
                      <a:r>
                        <a:rPr lang="sr-Latn-CS" sz="2400" dirty="0" smtClean="0">
                          <a:solidFill>
                            <a:schemeClr val="bg1"/>
                          </a:solidFill>
                          <a:latin typeface="Cambria" panose="02040503050406030204" pitchFamily="18" charset="0"/>
                          <a:ea typeface="Cambria" panose="02040503050406030204" pitchFamily="18" charset="0"/>
                        </a:rPr>
                        <a:t> </a:t>
                      </a:r>
                      <a:r>
                        <a:rPr lang="x-none" sz="2400" dirty="0" smtClean="0">
                          <a:solidFill>
                            <a:schemeClr val="bg1"/>
                          </a:solidFill>
                          <a:latin typeface="Cambria" panose="02040503050406030204" pitchFamily="18" charset="0"/>
                          <a:ea typeface="Cambria" panose="02040503050406030204" pitchFamily="18" charset="0"/>
                        </a:rPr>
                        <a:t>mi</a:t>
                      </a:r>
                      <a:r>
                        <a:rPr lang="sr-Latn-CS" sz="2400" dirty="0" smtClean="0">
                          <a:solidFill>
                            <a:schemeClr val="bg1"/>
                          </a:solidFill>
                          <a:latin typeface="Cambria" panose="02040503050406030204" pitchFamily="18" charset="0"/>
                          <a:ea typeface="Cambria" panose="02040503050406030204" pitchFamily="18" charset="0"/>
                        </a:rPr>
                        <a:t>s</a:t>
                      </a:r>
                      <a:r>
                        <a:rPr lang="x-none" sz="2400" dirty="0" smtClean="0">
                          <a:solidFill>
                            <a:schemeClr val="bg1"/>
                          </a:solidFill>
                          <a:latin typeface="Cambria" panose="02040503050406030204" pitchFamily="18" charset="0"/>
                          <a:ea typeface="Cambria" panose="02040503050406030204" pitchFamily="18" charset="0"/>
                        </a:rPr>
                        <a:t>onida</a:t>
                      </a:r>
                      <a:r>
                        <a:rPr lang="sr-Latn-RS" sz="2400" dirty="0" smtClean="0">
                          <a:solidFill>
                            <a:schemeClr val="bg1"/>
                          </a:solidFill>
                          <a:latin typeface="Cambria" panose="02040503050406030204" pitchFamily="18" charset="0"/>
                          <a:ea typeface="Cambria" panose="02040503050406030204" pitchFamily="18" charset="0"/>
                        </a:rPr>
                        <a:t>s</a:t>
                      </a:r>
                      <a:r>
                        <a:rPr lang="x-none" sz="2400" dirty="0" smtClean="0">
                          <a:solidFill>
                            <a:schemeClr val="bg1"/>
                          </a:solidFill>
                          <a:latin typeface="Cambria" panose="02040503050406030204" pitchFamily="18" charset="0"/>
                          <a:ea typeface="Cambria" panose="02040503050406030204" pitchFamily="18" charset="0"/>
                        </a:rPr>
                        <a:t>ol</a:t>
                      </a:r>
                      <a:r>
                        <a:rPr lang="x-none" sz="2400" dirty="0" smtClean="0">
                          <a:solidFill>
                            <a:schemeClr val="bg1"/>
                          </a:solidFill>
                          <a:latin typeface="Cambria" panose="02040503050406030204" pitchFamily="18" charset="0"/>
                          <a:ea typeface="Cambria" panose="02040503050406030204" pitchFamily="18" charset="0"/>
                        </a:rPr>
                        <a:t>)</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Cell</a:t>
                      </a:r>
                      <a:r>
                        <a:rPr lang="sr-Latn-RS" sz="2400" dirty="0" smtClean="0">
                          <a:solidFill>
                            <a:schemeClr val="bg1"/>
                          </a:solidFill>
                        </a:rPr>
                        <a:t> </a:t>
                      </a:r>
                      <a:r>
                        <a:rPr lang="en-US" sz="2400" dirty="0" smtClean="0"/>
                        <a:t>hypoxia</a:t>
                      </a:r>
                      <a:endParaRPr lang="en-US" sz="2400" dirty="0">
                        <a:solidFill>
                          <a:schemeClr val="bg1"/>
                        </a:solidFill>
                      </a:endParaRPr>
                    </a:p>
                  </a:txBody>
                  <a:tcPr marL="91435" marR="91435" marT="45687" marB="45687"/>
                </a:tc>
              </a:tr>
              <a:tr h="368084">
                <a:tc>
                  <a:txBody>
                    <a:bodyPr/>
                    <a:lstStyle/>
                    <a:p>
                      <a:r>
                        <a:rPr kumimoji="0" lang="x-none" sz="2400" b="0" i="0" u="none" strike="noStrike" kern="1200" cap="none" spc="0" normalizeH="0" baseline="30000" noProof="0" dirty="0" smtClean="0">
                          <a:ln>
                            <a:noFill/>
                          </a:ln>
                          <a:solidFill>
                            <a:schemeClr val="bg1"/>
                          </a:solidFill>
                          <a:effectLst/>
                          <a:uLnTx/>
                          <a:uFillTx/>
                          <a:latin typeface="Cambria" panose="02040503050406030204" pitchFamily="18" charset="0"/>
                          <a:ea typeface="Cambria" panose="02040503050406030204" pitchFamily="18" charset="0"/>
                        </a:rPr>
                        <a:t>18</a:t>
                      </a:r>
                      <a:r>
                        <a:rPr kumimoji="0" lang="x-none"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F</a:t>
                      </a:r>
                      <a:r>
                        <a:rPr kumimoji="0" lang="sr-Cyrl-RS"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 </a:t>
                      </a:r>
                      <a:r>
                        <a:rPr kumimoji="0" lang="sr-Latn-RS"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Na </a:t>
                      </a:r>
                      <a:r>
                        <a:rPr kumimoji="0" lang="sr-Latn-RS" sz="2400" b="0" i="0" u="none" strike="noStrike" kern="1200" cap="none" spc="0" normalizeH="0" baseline="0" noProof="0" dirty="0" smtClean="0">
                          <a:ln>
                            <a:noFill/>
                          </a:ln>
                          <a:solidFill>
                            <a:schemeClr val="bg1"/>
                          </a:solidFill>
                          <a:effectLst/>
                          <a:uLnTx/>
                          <a:uFillTx/>
                          <a:latin typeface="Cambria" panose="02040503050406030204" pitchFamily="18" charset="0"/>
                          <a:ea typeface="Cambria" panose="02040503050406030204" pitchFamily="18" charset="0"/>
                        </a:rPr>
                        <a:t>fluoride</a:t>
                      </a:r>
                      <a:endParaRPr lang="en-US" sz="2400" dirty="0">
                        <a:solidFill>
                          <a:schemeClr val="bg1"/>
                        </a:solidFill>
                        <a:latin typeface="Cambria" panose="02040503050406030204" pitchFamily="18" charset="0"/>
                        <a:ea typeface="Cambria" panose="02040503050406030204" pitchFamily="18" charset="0"/>
                      </a:endParaRPr>
                    </a:p>
                  </a:txBody>
                  <a:tcPr marL="91435" marR="91435" marT="45687" marB="45687"/>
                </a:tc>
                <a:tc>
                  <a:txBody>
                    <a:bodyPr/>
                    <a:lstStyle/>
                    <a:p>
                      <a:r>
                        <a:rPr lang="sr-Latn-RS" sz="2400" dirty="0" err="1" smtClean="0">
                          <a:solidFill>
                            <a:schemeClr val="bg1"/>
                          </a:solidFill>
                        </a:rPr>
                        <a:t>Cell</a:t>
                      </a:r>
                      <a:r>
                        <a:rPr lang="sr-Latn-RS" sz="2400" dirty="0" smtClean="0">
                          <a:solidFill>
                            <a:schemeClr val="bg1"/>
                          </a:solidFill>
                        </a:rPr>
                        <a:t> </a:t>
                      </a:r>
                      <a:r>
                        <a:rPr lang="en-US" sz="2400" dirty="0" smtClean="0"/>
                        <a:t>osteoblastic activities</a:t>
                      </a:r>
                      <a:endParaRPr lang="en-US" sz="2400" dirty="0">
                        <a:solidFill>
                          <a:schemeClr val="bg1"/>
                        </a:solidFill>
                      </a:endParaRPr>
                    </a:p>
                  </a:txBody>
                  <a:tcPr marL="91435" marR="91435" marT="45687" marB="45687"/>
                </a:tc>
              </a:tr>
            </a:tbl>
          </a:graphicData>
        </a:graphic>
      </p:graphicFrame>
      <p:sp>
        <p:nvSpPr>
          <p:cNvPr id="5" name="Rectangle 3"/>
          <p:cNvSpPr>
            <a:spLocks noChangeArrowheads="1"/>
          </p:cNvSpPr>
          <p:nvPr/>
        </p:nvSpPr>
        <p:spPr bwMode="auto">
          <a:xfrm>
            <a:off x="355600" y="288624"/>
            <a:ext cx="11518900" cy="954107"/>
          </a:xfrm>
          <a:prstGeom prst="rect">
            <a:avLst/>
          </a:prstGeom>
          <a:no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ctr" eaLnBrk="1" fontAlgn="auto" hangingPunct="1">
              <a:spcBef>
                <a:spcPts val="0"/>
              </a:spcBef>
              <a:spcAft>
                <a:spcPts val="0"/>
              </a:spcAft>
              <a:defRPr/>
            </a:pPr>
            <a:r>
              <a:rPr lang="en-US" sz="2800" b="1" dirty="0">
                <a:solidFill>
                  <a:srgbClr val="FFC000"/>
                </a:solidFill>
                <a:latin typeface="Tahoma" pitchFamily="34" charset="0"/>
              </a:rPr>
              <a:t>Radiopharmaceuticals - Positron Emitting </a:t>
            </a:r>
            <a:r>
              <a:rPr lang="en-US" sz="2800" b="1" dirty="0" smtClean="0">
                <a:solidFill>
                  <a:srgbClr val="FFC000"/>
                </a:solidFill>
                <a:latin typeface="Tahoma" pitchFamily="34" charset="0"/>
              </a:rPr>
              <a:t>Isotopes</a:t>
            </a:r>
            <a:endParaRPr lang="sr-Latn-RS" sz="2800" b="1" dirty="0" smtClean="0">
              <a:solidFill>
                <a:srgbClr val="FFC000"/>
              </a:solidFill>
              <a:latin typeface="Tahoma" pitchFamily="34" charset="0"/>
            </a:endParaRPr>
          </a:p>
          <a:p>
            <a:pPr algn="ctr" eaLnBrk="1" fontAlgn="auto" hangingPunct="1">
              <a:spcBef>
                <a:spcPts val="0"/>
              </a:spcBef>
              <a:spcAft>
                <a:spcPts val="0"/>
              </a:spcAft>
              <a:defRPr/>
            </a:pPr>
            <a:r>
              <a:rPr lang="sr-Latn-RS" sz="2800" b="1" dirty="0">
                <a:solidFill>
                  <a:srgbClr val="FFC000"/>
                </a:solidFill>
                <a:latin typeface="Tahoma" pitchFamily="34" charset="0"/>
              </a:rPr>
              <a:t>most </a:t>
            </a:r>
            <a:r>
              <a:rPr lang="sr-Latn-RS" sz="2800" b="1" dirty="0" err="1">
                <a:solidFill>
                  <a:srgbClr val="FFC000"/>
                </a:solidFill>
                <a:latin typeface="Tahoma" pitchFamily="34" charset="0"/>
              </a:rPr>
              <a:t>commonly</a:t>
            </a:r>
            <a:r>
              <a:rPr lang="sr-Latn-RS" sz="2800" b="1" dirty="0">
                <a:solidFill>
                  <a:srgbClr val="FFC000"/>
                </a:solidFill>
                <a:latin typeface="Tahoma" pitchFamily="34" charset="0"/>
              </a:rPr>
              <a:t> </a:t>
            </a:r>
            <a:r>
              <a:rPr lang="sr-Latn-RS" sz="2800" b="1" dirty="0" err="1">
                <a:solidFill>
                  <a:srgbClr val="FFC000"/>
                </a:solidFill>
                <a:latin typeface="Tahoma" pitchFamily="34" charset="0"/>
              </a:rPr>
              <a:t>used</a:t>
            </a:r>
            <a:endParaRPr lang="sr-Latn-RS" sz="2800" b="1" dirty="0" smtClean="0">
              <a:solidFill>
                <a:srgbClr val="FFC000"/>
              </a:solidFill>
              <a:latin typeface="Tahoma" pitchFamily="34" charset="0"/>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p:cNvPicPr>
            <a:picLocks noChangeAspect="1"/>
          </p:cNvPicPr>
          <p:nvPr/>
        </p:nvPicPr>
        <p:blipFill rotWithShape="1">
          <a:blip r:embed="rId2">
            <a:extLst>
              <a:ext uri="{28A0092B-C50C-407E-A947-70E740481C1C}">
                <a14:useLocalDpi xmlns:a14="http://schemas.microsoft.com/office/drawing/2010/main" val="0"/>
              </a:ext>
            </a:extLst>
          </a:blip>
          <a:srcRect b="7392"/>
          <a:stretch/>
        </p:blipFill>
        <p:spPr bwMode="auto">
          <a:xfrm>
            <a:off x="1104899" y="1"/>
            <a:ext cx="9915181"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10"/>
          <p:cNvGrpSpPr>
            <a:grpSpLocks/>
          </p:cNvGrpSpPr>
          <p:nvPr/>
        </p:nvGrpSpPr>
        <p:grpSpPr bwMode="auto">
          <a:xfrm>
            <a:off x="9207500" y="1016391"/>
            <a:ext cx="2984500" cy="2034591"/>
            <a:chOff x="533957" y="2231757"/>
            <a:chExt cx="2283834" cy="2102737"/>
          </a:xfrm>
        </p:grpSpPr>
        <p:pic>
          <p:nvPicPr>
            <p:cNvPr id="2970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957" y="2231757"/>
              <a:ext cx="2283834" cy="210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Oval 9"/>
            <p:cNvSpPr>
              <a:spLocks noChangeArrowheads="1"/>
            </p:cNvSpPr>
            <p:nvPr/>
          </p:nvSpPr>
          <p:spPr bwMode="auto">
            <a:xfrm>
              <a:off x="1721922" y="3087585"/>
              <a:ext cx="961902" cy="641268"/>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endParaRPr lang="en-US" altLang="en-US">
                <a:latin typeface="Arial" panose="020B0604020202020204" pitchFamily="34" charset="0"/>
              </a:endParaRPr>
            </a:p>
          </p:txBody>
        </p:sp>
      </p:grpSp>
      <p:sp>
        <p:nvSpPr>
          <p:cNvPr id="29702" name="Rectangle 4"/>
          <p:cNvSpPr>
            <a:spLocks noChangeArrowheads="1"/>
          </p:cNvSpPr>
          <p:nvPr/>
        </p:nvSpPr>
        <p:spPr bwMode="auto">
          <a:xfrm>
            <a:off x="2865388" y="293272"/>
            <a:ext cx="65566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eaLnBrk="1" hangingPunct="1">
              <a:lnSpc>
                <a:spcPct val="80000"/>
              </a:lnSpc>
            </a:pPr>
            <a:r>
              <a:rPr lang="en-US" altLang="en-US" sz="3200" b="1" dirty="0">
                <a:solidFill>
                  <a:srgbClr val="FFC000"/>
                </a:solidFill>
                <a:latin typeface="Arial" panose="020B0604020202020204" pitchFamily="34" charset="0"/>
                <a:ea typeface="Cambria" panose="02040503050406030204" pitchFamily="18" charset="0"/>
                <a:cs typeface="Arial" panose="020B0604020202020204" pitchFamily="34" charset="0"/>
              </a:rPr>
              <a:t>FDG: Fluoro-2-deoxy-D-Glucose </a:t>
            </a:r>
            <a:endParaRPr lang="sr-Latn-RS" altLang="en-US" sz="3200" b="1" dirty="0" smtClean="0">
              <a:solidFill>
                <a:srgbClr val="FFC000"/>
              </a:solidFill>
              <a:latin typeface="Arial" panose="020B0604020202020204" pitchFamily="34" charset="0"/>
              <a:ea typeface="Cambria" panose="02040503050406030204" pitchFamily="18" charset="0"/>
              <a:cs typeface="Arial" panose="020B0604020202020204" pitchFamily="34" charset="0"/>
            </a:endParaRPr>
          </a:p>
          <a:p>
            <a:pPr algn="ctr" eaLnBrk="1" hangingPunct="1">
              <a:lnSpc>
                <a:spcPct val="80000"/>
              </a:lnSpc>
            </a:pPr>
            <a:r>
              <a:rPr lang="en-US" altLang="en-US" sz="2800" dirty="0" smtClean="0">
                <a:solidFill>
                  <a:srgbClr val="FFC000"/>
                </a:solidFill>
                <a:latin typeface="Arial" panose="020B0604020202020204" pitchFamily="34" charset="0"/>
                <a:ea typeface="Cambria" panose="02040503050406030204" pitchFamily="18" charset="0"/>
                <a:cs typeface="Arial" panose="020B0604020202020204" pitchFamily="34" charset="0"/>
              </a:rPr>
              <a:t>Uptake </a:t>
            </a:r>
            <a:r>
              <a:rPr lang="en-US" altLang="en-US" sz="2800" dirty="0">
                <a:solidFill>
                  <a:srgbClr val="FFC000"/>
                </a:solidFill>
                <a:latin typeface="Arial" panose="020B0604020202020204" pitchFamily="34" charset="0"/>
                <a:ea typeface="Cambria" panose="02040503050406030204" pitchFamily="18" charset="0"/>
                <a:cs typeface="Arial" panose="020B0604020202020204" pitchFamily="34" charset="0"/>
              </a:rPr>
              <a:t>Mechanism</a:t>
            </a:r>
            <a:endParaRPr lang="en-US" altLang="en-US" sz="2800" dirty="0">
              <a:solidFill>
                <a:srgbClr val="FFC000"/>
              </a:solidFill>
              <a:latin typeface="Arial" panose="020B0604020202020204" pitchFamily="34" charset="0"/>
              <a:ea typeface="Cambria" panose="02040503050406030204" pitchFamily="18" charset="0"/>
              <a:cs typeface="Arial" panose="020B0604020202020204" pitchFamily="34" charset="0"/>
            </a:endParaRPr>
          </a:p>
        </p:txBody>
      </p:sp>
      <p:pic>
        <p:nvPicPr>
          <p:cNvPr id="11" name="Picture 2" descr="Figure"/>
          <p:cNvPicPr>
            <a:picLocks noChangeAspect="1" noChangeArrowheads="1"/>
          </p:cNvPicPr>
          <p:nvPr/>
        </p:nvPicPr>
        <p:blipFill>
          <a:blip r:embed="rId3" cstate="print"/>
          <a:srcRect/>
          <a:stretch>
            <a:fillRect/>
          </a:stretch>
        </p:blipFill>
        <p:spPr bwMode="auto">
          <a:xfrm>
            <a:off x="9207500" y="3688856"/>
            <a:ext cx="2984500" cy="2462212"/>
          </a:xfrm>
          <a:prstGeom prst="rect">
            <a:avLst/>
          </a:prstGeom>
          <a:noFill/>
        </p:spPr>
      </p:pic>
      <p:sp>
        <p:nvSpPr>
          <p:cNvPr id="3" name="Rectangle 2"/>
          <p:cNvSpPr/>
          <p:nvPr/>
        </p:nvSpPr>
        <p:spPr>
          <a:xfrm>
            <a:off x="260283" y="1396077"/>
            <a:ext cx="11756650" cy="5262979"/>
          </a:xfrm>
          <a:prstGeom prst="rect">
            <a:avLst/>
          </a:prstGeom>
        </p:spPr>
        <p:txBody>
          <a:bodyPr wrap="square">
            <a:spAutoFit/>
          </a:bodyPr>
          <a:lstStyle/>
          <a:p>
            <a:r>
              <a:rPr lang="en-US" sz="2400" dirty="0"/>
              <a:t>FDG is a glucose analogue (similar to it) used to assess glucose</a:t>
            </a:r>
          </a:p>
          <a:p>
            <a:r>
              <a:rPr lang="en-US" sz="2400" dirty="0"/>
              <a:t>metabolism.</a:t>
            </a:r>
          </a:p>
          <a:p>
            <a:r>
              <a:rPr lang="en-US" sz="2400" dirty="0"/>
              <a:t>● The only difference between them is kidney excretion.</a:t>
            </a:r>
          </a:p>
          <a:p>
            <a:r>
              <a:rPr lang="en-US" sz="2400" dirty="0"/>
              <a:t>● FDG transported from intravascular space to the cells by the same</a:t>
            </a:r>
          </a:p>
          <a:p>
            <a:r>
              <a:rPr lang="en-US" sz="2400" dirty="0"/>
              <a:t>mechanism as the glucose.</a:t>
            </a:r>
          </a:p>
          <a:p>
            <a:r>
              <a:rPr lang="en-US" sz="2400" dirty="0"/>
              <a:t>● In the cell, a substance called “</a:t>
            </a:r>
            <a:r>
              <a:rPr lang="en-US" sz="2400" dirty="0" err="1"/>
              <a:t>hexoKinase</a:t>
            </a:r>
            <a:r>
              <a:rPr lang="en-US" sz="2400" dirty="0"/>
              <a:t>” acts on both FDG and</a:t>
            </a:r>
          </a:p>
          <a:p>
            <a:r>
              <a:rPr lang="en-US" sz="2400" dirty="0"/>
              <a:t>glucose to form:</a:t>
            </a:r>
          </a:p>
          <a:p>
            <a:r>
              <a:rPr lang="en-US" sz="2400" dirty="0"/>
              <a:t>- FDG-6-phosphatase (FDG-6-PO4-).</a:t>
            </a:r>
          </a:p>
          <a:p>
            <a:r>
              <a:rPr lang="en-US" sz="2400" dirty="0"/>
              <a:t>- Glucose-6-phosphatase.</a:t>
            </a:r>
          </a:p>
          <a:p>
            <a:r>
              <a:rPr lang="en-US" sz="2400" dirty="0"/>
              <a:t>● FDG-6-PO4- can’t progress further into glucose metabolism and</a:t>
            </a:r>
          </a:p>
          <a:p>
            <a:r>
              <a:rPr lang="en-US" sz="2400" dirty="0"/>
              <a:t>remains trapped intracellularly in proportion to glycolytic rate of</a:t>
            </a:r>
          </a:p>
          <a:p>
            <a:r>
              <a:rPr lang="en-US" sz="2400" dirty="0"/>
              <a:t>the cell.</a:t>
            </a:r>
          </a:p>
          <a:p>
            <a:r>
              <a:rPr lang="en-US" sz="2400" dirty="0"/>
              <a:t>*In tumors, there is high rate of glycolysis (High compounds</a:t>
            </a:r>
          </a:p>
          <a:p>
            <a:r>
              <a:rPr lang="en-US" sz="2400" dirty="0"/>
              <a:t>concentration) compared to normal cells </a:t>
            </a:r>
            <a:r>
              <a:rPr lang="sr-Latn-RS" sz="2400" dirty="0" err="1" smtClean="0"/>
              <a:t>and</a:t>
            </a:r>
            <a:r>
              <a:rPr lang="sr-Latn-RS" sz="2400" dirty="0" smtClean="0"/>
              <a:t> </a:t>
            </a:r>
            <a:r>
              <a:rPr lang="en-US" sz="2400" dirty="0" smtClean="0"/>
              <a:t>higher </a:t>
            </a:r>
            <a:r>
              <a:rPr lang="en-US" sz="2400" dirty="0"/>
              <a:t>level </a:t>
            </a:r>
            <a:r>
              <a:rPr lang="en-US" sz="2400" dirty="0" smtClean="0"/>
              <a:t>of</a:t>
            </a:r>
            <a:r>
              <a:rPr lang="sr-Latn-RS" sz="2400" dirty="0" smtClean="0"/>
              <a:t> </a:t>
            </a:r>
            <a:r>
              <a:rPr lang="en-US" sz="2400" dirty="0" err="1" smtClean="0"/>
              <a:t>hexoKinase</a:t>
            </a:r>
            <a:r>
              <a:rPr lang="en-US" sz="2400" dirty="0"/>
              <a:t>.</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2768" y="1423073"/>
            <a:ext cx="3710939" cy="5259259"/>
          </a:xfrm>
          <a:prstGeom prst="rect">
            <a:avLst/>
          </a:prstGeom>
          <a:noFill/>
          <a:ln w="127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0245" name="Text Box 38"/>
          <p:cNvSpPr txBox="1">
            <a:spLocks noChangeArrowheads="1"/>
          </p:cNvSpPr>
          <p:nvPr/>
        </p:nvSpPr>
        <p:spPr bwMode="auto">
          <a:xfrm>
            <a:off x="744583" y="1436944"/>
            <a:ext cx="3265761" cy="482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lnSpc>
                <a:spcPct val="190000"/>
              </a:lnSpc>
              <a:spcBef>
                <a:spcPct val="0"/>
              </a:spcBef>
              <a:buClrTx/>
              <a:buSzTx/>
              <a:buFontTx/>
              <a:buNone/>
            </a:pPr>
            <a:r>
              <a:rPr lang="en-US" altLang="en-US" sz="1800" b="1" dirty="0" err="1">
                <a:solidFill>
                  <a:srgbClr val="FFC000"/>
                </a:solidFill>
                <a:latin typeface="Comic Sans MS" panose="030F0702030302020204" pitchFamily="66" charset="0"/>
              </a:rPr>
              <a:t>Fluorodeoxyglucose</a:t>
            </a:r>
            <a:r>
              <a:rPr lang="en-US" altLang="en-US" sz="1800" b="1" dirty="0">
                <a:solidFill>
                  <a:srgbClr val="FFC000"/>
                </a:solidFill>
                <a:latin typeface="Comic Sans MS" panose="030F0702030302020204" pitchFamily="66" charset="0"/>
              </a:rPr>
              <a:t> (FDG) </a:t>
            </a:r>
            <a:r>
              <a:rPr lang="en-US" altLang="en-US" sz="1800" b="1" dirty="0">
                <a:latin typeface="Comic Sans MS" panose="030F0702030302020204" pitchFamily="66" charset="0"/>
              </a:rPr>
              <a:t>is phosphorylated to FDG-6-PO4 by hexokinase. Since the activity of glucose-6-phosphatase is negligible, FDG-6-phosphate is essentially trapped in tumor cells.</a:t>
            </a:r>
          </a:p>
          <a:p>
            <a:pPr eaLnBrk="1" hangingPunct="1">
              <a:lnSpc>
                <a:spcPct val="190000"/>
              </a:lnSpc>
              <a:spcBef>
                <a:spcPct val="0"/>
              </a:spcBef>
              <a:buClrTx/>
              <a:buSzTx/>
              <a:buFontTx/>
              <a:buNone/>
            </a:pPr>
            <a:endParaRPr lang="en-US" altLang="en-US" sz="1800" b="1" dirty="0">
              <a:latin typeface="Comic Sans MS" panose="030F0702030302020204" pitchFamily="66" charset="0"/>
            </a:endParaRPr>
          </a:p>
        </p:txBody>
      </p:sp>
      <p:sp>
        <p:nvSpPr>
          <p:cNvPr id="10246" name="Text Box 39"/>
          <p:cNvSpPr txBox="1">
            <a:spLocks noChangeArrowheads="1"/>
          </p:cNvSpPr>
          <p:nvPr/>
        </p:nvSpPr>
        <p:spPr bwMode="auto">
          <a:xfrm>
            <a:off x="8346132" y="1436944"/>
            <a:ext cx="3321178" cy="430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lnSpc>
                <a:spcPct val="190000"/>
              </a:lnSpc>
              <a:spcBef>
                <a:spcPct val="0"/>
              </a:spcBef>
              <a:buClrTx/>
              <a:buSzTx/>
              <a:buFontTx/>
              <a:buNone/>
            </a:pPr>
            <a:r>
              <a:rPr lang="en-US" altLang="en-US" sz="1800" b="1" dirty="0" err="1">
                <a:solidFill>
                  <a:srgbClr val="FFC000"/>
                </a:solidFill>
                <a:latin typeface="Comic Sans MS" panose="030F0702030302020204" pitchFamily="66" charset="0"/>
              </a:rPr>
              <a:t>Fluorothymidine</a:t>
            </a:r>
            <a:r>
              <a:rPr lang="en-US" altLang="en-US" sz="1800" b="1" dirty="0">
                <a:solidFill>
                  <a:srgbClr val="FFC000"/>
                </a:solidFill>
                <a:latin typeface="Comic Sans MS" panose="030F0702030302020204" pitchFamily="66" charset="0"/>
              </a:rPr>
              <a:t> (FLT) </a:t>
            </a:r>
            <a:r>
              <a:rPr lang="en-US" altLang="en-US" sz="1800" b="1" dirty="0">
                <a:latin typeface="Comic Sans MS" panose="030F0702030302020204" pitchFamily="66" charset="0"/>
              </a:rPr>
              <a:t>is phosphorylated by thymidine kinase to FLT-6-PO4 and accumulates in tumor cells.</a:t>
            </a:r>
          </a:p>
          <a:p>
            <a:pPr eaLnBrk="1" hangingPunct="1">
              <a:lnSpc>
                <a:spcPct val="190000"/>
              </a:lnSpc>
              <a:spcBef>
                <a:spcPct val="0"/>
              </a:spcBef>
              <a:buClrTx/>
              <a:buSzTx/>
              <a:buFontTx/>
              <a:buNone/>
            </a:pPr>
            <a:endParaRPr lang="en-US" altLang="en-US" sz="1800" b="1" dirty="0">
              <a:latin typeface="Comic Sans MS" panose="030F0702030302020204" pitchFamily="66" charset="0"/>
            </a:endParaRPr>
          </a:p>
          <a:p>
            <a:pPr eaLnBrk="1" hangingPunct="1">
              <a:lnSpc>
                <a:spcPct val="190000"/>
              </a:lnSpc>
              <a:spcBef>
                <a:spcPct val="0"/>
              </a:spcBef>
              <a:buClrTx/>
              <a:buSzTx/>
              <a:buFontTx/>
              <a:buNone/>
            </a:pPr>
            <a:r>
              <a:rPr lang="en-US" altLang="en-US" sz="1800" b="1" dirty="0">
                <a:latin typeface="Comic Sans MS" panose="030F0702030302020204" pitchFamily="66" charset="0"/>
              </a:rPr>
              <a:t>It is described as a marker of cell proliferation.</a:t>
            </a:r>
          </a:p>
        </p:txBody>
      </p:sp>
      <p:sp>
        <p:nvSpPr>
          <p:cNvPr id="10247" name="Text Box 40"/>
          <p:cNvSpPr txBox="1">
            <a:spLocks noChangeArrowheads="1"/>
          </p:cNvSpPr>
          <p:nvPr/>
        </p:nvSpPr>
        <p:spPr bwMode="auto">
          <a:xfrm>
            <a:off x="123825" y="6568032"/>
            <a:ext cx="33861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en-US" sz="900" dirty="0" err="1">
                <a:latin typeface="Comic Sans MS" panose="030F0702030302020204" pitchFamily="66" charset="0"/>
              </a:rPr>
              <a:t>Czernin</a:t>
            </a:r>
            <a:r>
              <a:rPr lang="en-US" altLang="en-US" sz="900" dirty="0">
                <a:latin typeface="Comic Sans MS" panose="030F0702030302020204" pitchFamily="66" charset="0"/>
              </a:rPr>
              <a:t> J and Phelps ME.. </a:t>
            </a:r>
            <a:r>
              <a:rPr lang="en-US" altLang="en-US" sz="900" i="1" dirty="0" err="1">
                <a:solidFill>
                  <a:srgbClr val="0099FF"/>
                </a:solidFill>
                <a:latin typeface="Comic Sans MS" panose="030F0702030302020204" pitchFamily="66" charset="0"/>
              </a:rPr>
              <a:t>Annu</a:t>
            </a:r>
            <a:r>
              <a:rPr lang="en-US" altLang="en-US" sz="900" i="1" dirty="0">
                <a:solidFill>
                  <a:srgbClr val="0099FF"/>
                </a:solidFill>
                <a:latin typeface="Comic Sans MS" panose="030F0702030302020204" pitchFamily="66" charset="0"/>
              </a:rPr>
              <a:t> Rev Med</a:t>
            </a:r>
            <a:r>
              <a:rPr lang="en-US" altLang="en-US" sz="900" dirty="0">
                <a:latin typeface="Comic Sans MS" panose="030F0702030302020204" pitchFamily="66" charset="0"/>
              </a:rPr>
              <a:t>, 2002; 53: 89-112.</a:t>
            </a:r>
          </a:p>
        </p:txBody>
      </p:sp>
      <p:sp>
        <p:nvSpPr>
          <p:cNvPr id="10248" name="Text Box 8"/>
          <p:cNvSpPr txBox="1">
            <a:spLocks noChangeArrowheads="1"/>
          </p:cNvSpPr>
          <p:nvPr/>
        </p:nvSpPr>
        <p:spPr bwMode="auto">
          <a:xfrm>
            <a:off x="1816894" y="310357"/>
            <a:ext cx="8866188" cy="954088"/>
          </a:xfrm>
          <a:prstGeom prst="rect">
            <a:avLst/>
          </a:prstGeom>
          <a:noFill/>
          <a:ln>
            <a:noFill/>
          </a:ln>
          <a:effectLst>
            <a:outerShdw dist="28398" dir="1593903"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en-US" sz="3200" b="1" dirty="0" smtClean="0">
                <a:solidFill>
                  <a:srgbClr val="FFC000"/>
                </a:solidFill>
                <a:effectLst>
                  <a:outerShdw blurRad="38100" dist="38100" dir="2700000" algn="tl">
                    <a:srgbClr val="000000">
                      <a:alpha val="43137"/>
                    </a:srgbClr>
                  </a:outerShdw>
                </a:effectLst>
                <a:latin typeface="Comic Sans MS" panose="030F0702030302020204" pitchFamily="66" charset="0"/>
              </a:rPr>
              <a:t>RADIOPHARMACEUTICALS</a:t>
            </a:r>
            <a:endParaRPr lang="en-US" altLang="en-US" sz="3200" b="1" dirty="0">
              <a:solidFill>
                <a:srgbClr val="FFC000"/>
              </a:solidFill>
              <a:effectLst>
                <a:outerShdw blurRad="38100" dist="38100" dir="2700000" algn="tl">
                  <a:srgbClr val="000000">
                    <a:alpha val="43137"/>
                  </a:srgbClr>
                </a:outerShdw>
              </a:effectLst>
              <a:latin typeface="Comic Sans MS" panose="030F0702030302020204" pitchFamily="66" charset="0"/>
            </a:endParaRPr>
          </a:p>
          <a:p>
            <a:pPr algn="ctr"/>
            <a:r>
              <a:rPr lang="en-US" altLang="en-US" b="1" dirty="0">
                <a:solidFill>
                  <a:srgbClr val="FFC000"/>
                </a:solidFill>
                <a:effectLst>
                  <a:outerShdw blurRad="38100" dist="38100" dir="2700000" algn="tl">
                    <a:srgbClr val="000000">
                      <a:alpha val="43137"/>
                    </a:srgbClr>
                  </a:outerShdw>
                </a:effectLst>
                <a:latin typeface="Comic Sans MS" panose="030F0702030302020204" pitchFamily="66" charset="0"/>
              </a:rPr>
              <a:t>- Cellular functional Specificity -</a:t>
            </a:r>
          </a:p>
        </p:txBody>
      </p:sp>
    </p:spTree>
    <p:extLst>
      <p:ext uri="{BB962C8B-B14F-4D97-AF65-F5344CB8AC3E}">
        <p14:creationId xmlns:p14="http://schemas.microsoft.com/office/powerpoint/2010/main" val="2676238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3" name="Rectangle 7"/>
          <p:cNvSpPr>
            <a:spLocks noGrp="1" noChangeArrowheads="1"/>
          </p:cNvSpPr>
          <p:nvPr>
            <p:ph type="title"/>
          </p:nvPr>
        </p:nvSpPr>
        <p:spPr>
          <a:xfrm>
            <a:off x="2286000" y="228600"/>
            <a:ext cx="8229600" cy="685800"/>
          </a:xfrm>
        </p:spPr>
        <p:txBody>
          <a:bodyPr>
            <a:noAutofit/>
          </a:bodyPr>
          <a:lstStyle/>
          <a:p>
            <a:pPr algn="ctr" eaLnBrk="1" fontAlgn="auto" hangingPunct="1">
              <a:spcAft>
                <a:spcPts val="0"/>
              </a:spcAft>
              <a:defRPr/>
            </a:pPr>
            <a:r>
              <a:rPr lang="sr-Latn-CS" altLang="en-US" sz="3200" b="1" dirty="0">
                <a:solidFill>
                  <a:srgbClr val="FFC000"/>
                </a:solidFill>
                <a:latin typeface="Arial" pitchFamily="34" charset="0"/>
                <a:cs typeface="Arial" pitchFamily="34" charset="0"/>
              </a:rPr>
              <a:t>FDG: </a:t>
            </a:r>
            <a:r>
              <a:rPr lang="sr-Latn-CS" altLang="en-US" sz="3200" b="1" dirty="0" err="1">
                <a:solidFill>
                  <a:srgbClr val="FFC000"/>
                </a:solidFill>
                <a:latin typeface="Arial" pitchFamily="34" charset="0"/>
                <a:cs typeface="Arial" pitchFamily="34" charset="0"/>
              </a:rPr>
              <a:t>Normal</a:t>
            </a:r>
            <a:r>
              <a:rPr lang="sr-Latn-CS" altLang="en-US" sz="3200" b="1" dirty="0">
                <a:solidFill>
                  <a:srgbClr val="FFC000"/>
                </a:solidFill>
                <a:latin typeface="Arial" pitchFamily="34" charset="0"/>
                <a:cs typeface="Arial" pitchFamily="34" charset="0"/>
              </a:rPr>
              <a:t> </a:t>
            </a:r>
            <a:r>
              <a:rPr lang="sr-Latn-CS" altLang="en-US" sz="3200" b="1" dirty="0" err="1">
                <a:solidFill>
                  <a:srgbClr val="FFC000"/>
                </a:solidFill>
                <a:latin typeface="Arial" pitchFamily="34" charset="0"/>
                <a:cs typeface="Arial" pitchFamily="34" charset="0"/>
              </a:rPr>
              <a:t>distribution</a:t>
            </a:r>
            <a:endParaRPr lang="en-US" altLang="en-US" sz="3200" b="1" dirty="0">
              <a:solidFill>
                <a:srgbClr val="FFC000"/>
              </a:solidFill>
              <a:latin typeface="Arial" pitchFamily="34" charset="0"/>
              <a:cs typeface="Arial" pitchFamily="34" charset="0"/>
            </a:endParaRPr>
          </a:p>
        </p:txBody>
      </p:sp>
      <p:pic>
        <p:nvPicPr>
          <p:cNvPr id="6" name="object 4"/>
          <p:cNvPicPr/>
          <p:nvPr/>
        </p:nvPicPr>
        <p:blipFill rotWithShape="1">
          <a:blip r:embed="rId2" cstate="print"/>
          <a:srcRect r="17236"/>
          <a:stretch/>
        </p:blipFill>
        <p:spPr>
          <a:xfrm>
            <a:off x="0" y="1006870"/>
            <a:ext cx="6306608" cy="5738806"/>
          </a:xfrm>
          <a:prstGeom prst="rect">
            <a:avLst/>
          </a:prstGeom>
        </p:spPr>
      </p:pic>
      <p:sp>
        <p:nvSpPr>
          <p:cNvPr id="2" name="Rectangle 1"/>
          <p:cNvSpPr/>
          <p:nvPr/>
        </p:nvSpPr>
        <p:spPr>
          <a:xfrm>
            <a:off x="6400800" y="1410038"/>
            <a:ext cx="5377392" cy="3785652"/>
          </a:xfrm>
          <a:prstGeom prst="rect">
            <a:avLst/>
          </a:prstGeom>
        </p:spPr>
        <p:txBody>
          <a:bodyPr wrap="square">
            <a:spAutoFit/>
          </a:bodyPr>
          <a:lstStyle/>
          <a:p>
            <a:r>
              <a:rPr lang="en-US" sz="2400" dirty="0">
                <a:latin typeface="ArialMT"/>
              </a:rPr>
              <a:t>● </a:t>
            </a:r>
            <a:r>
              <a:rPr lang="en-US" sz="2400" b="1" dirty="0">
                <a:latin typeface="Arvo-Bold"/>
              </a:rPr>
              <a:t>Brain</a:t>
            </a:r>
            <a:r>
              <a:rPr lang="en-US" sz="2400" dirty="0">
                <a:latin typeface="Arvo"/>
              </a:rPr>
              <a:t>: High uptake (brain’s main energy source is glucose).</a:t>
            </a:r>
          </a:p>
          <a:p>
            <a:r>
              <a:rPr lang="en-US" sz="2400" dirty="0">
                <a:latin typeface="ArialMT"/>
              </a:rPr>
              <a:t>● </a:t>
            </a:r>
            <a:r>
              <a:rPr lang="en-US" sz="2400" b="1" dirty="0">
                <a:latin typeface="Arvo-Bold"/>
              </a:rPr>
              <a:t>Heart</a:t>
            </a:r>
            <a:r>
              <a:rPr lang="en-US" sz="2400" dirty="0">
                <a:latin typeface="Arvo"/>
              </a:rPr>
              <a:t>: Should </a:t>
            </a:r>
            <a:r>
              <a:rPr lang="en-US" sz="2400" b="1" dirty="0">
                <a:latin typeface="Arvo-Bold"/>
              </a:rPr>
              <a:t>NOT </a:t>
            </a:r>
            <a:r>
              <a:rPr lang="en-US" sz="2400" dirty="0">
                <a:latin typeface="Arvo"/>
              </a:rPr>
              <a:t>be seen in the fasting image.</a:t>
            </a:r>
          </a:p>
          <a:p>
            <a:r>
              <a:rPr lang="en-US" sz="2400" dirty="0">
                <a:latin typeface="ArialMT"/>
              </a:rPr>
              <a:t>● </a:t>
            </a:r>
            <a:r>
              <a:rPr lang="en-US" sz="2400" b="1" dirty="0">
                <a:latin typeface="Arvo-Bold"/>
              </a:rPr>
              <a:t>Liver</a:t>
            </a:r>
            <a:r>
              <a:rPr lang="en-US" sz="2400" dirty="0">
                <a:latin typeface="Arvo"/>
              </a:rPr>
              <a:t>: less uptake.</a:t>
            </a:r>
          </a:p>
          <a:p>
            <a:r>
              <a:rPr lang="en-US" sz="2400" dirty="0">
                <a:latin typeface="ArialMT"/>
              </a:rPr>
              <a:t>● </a:t>
            </a:r>
            <a:r>
              <a:rPr lang="en-US" sz="2400" b="1" dirty="0">
                <a:latin typeface="Arvo-Bold"/>
              </a:rPr>
              <a:t>Kidneys</a:t>
            </a:r>
            <a:r>
              <a:rPr lang="en-US" sz="2400" dirty="0">
                <a:latin typeface="Arvo"/>
              </a:rPr>
              <a:t>: unlike glucose, FDG is excreted in urine.</a:t>
            </a:r>
          </a:p>
          <a:p>
            <a:r>
              <a:rPr lang="en-US" sz="2400" dirty="0">
                <a:latin typeface="ArialMT"/>
              </a:rPr>
              <a:t>● </a:t>
            </a:r>
            <a:r>
              <a:rPr lang="en-US" sz="2400" b="1" dirty="0">
                <a:latin typeface="Arvo-Bold"/>
              </a:rPr>
              <a:t>GI</a:t>
            </a:r>
            <a:r>
              <a:rPr lang="en-US" sz="2400" dirty="0">
                <a:latin typeface="Arvo"/>
              </a:rPr>
              <a:t>: Mild clearance, faintly seen.</a:t>
            </a:r>
          </a:p>
          <a:p>
            <a:r>
              <a:rPr lang="en-US" sz="2400" dirty="0">
                <a:latin typeface="ArialMT"/>
              </a:rPr>
              <a:t>● </a:t>
            </a:r>
            <a:r>
              <a:rPr lang="en-US" sz="2400" b="1" dirty="0">
                <a:latin typeface="Arvo-Bold"/>
              </a:rPr>
              <a:t>Muscles</a:t>
            </a:r>
            <a:r>
              <a:rPr lang="en-US" sz="2400" dirty="0">
                <a:latin typeface="Arvo"/>
              </a:rPr>
              <a:t>: Low, increase with exercise.</a:t>
            </a:r>
            <a:endParaRPr lang="en-US" sz="2400" dirty="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151733" y="780507"/>
            <a:ext cx="8838971" cy="3367242"/>
            <a:chOff x="139966" y="474840"/>
            <a:chExt cx="8838971" cy="3367242"/>
          </a:xfrm>
        </p:grpSpPr>
        <p:pic>
          <p:nvPicPr>
            <p:cNvPr id="3" name="object 3"/>
            <p:cNvPicPr/>
            <p:nvPr/>
          </p:nvPicPr>
          <p:blipFill>
            <a:blip r:embed="rId2" cstate="print"/>
            <a:stretch>
              <a:fillRect/>
            </a:stretch>
          </p:blipFill>
          <p:spPr>
            <a:xfrm>
              <a:off x="139966" y="620688"/>
              <a:ext cx="4552721" cy="1911547"/>
            </a:xfrm>
            <a:prstGeom prst="rect">
              <a:avLst/>
            </a:prstGeom>
          </p:spPr>
        </p:pic>
        <p:pic>
          <p:nvPicPr>
            <p:cNvPr id="4" name="object 4"/>
            <p:cNvPicPr/>
            <p:nvPr/>
          </p:nvPicPr>
          <p:blipFill>
            <a:blip r:embed="rId3" cstate="print"/>
            <a:stretch>
              <a:fillRect/>
            </a:stretch>
          </p:blipFill>
          <p:spPr>
            <a:xfrm>
              <a:off x="4692692" y="474840"/>
              <a:ext cx="4286245" cy="2057394"/>
            </a:xfrm>
            <a:prstGeom prst="rect">
              <a:avLst/>
            </a:prstGeom>
          </p:spPr>
        </p:pic>
        <p:pic>
          <p:nvPicPr>
            <p:cNvPr id="5" name="object 5"/>
            <p:cNvPicPr/>
            <p:nvPr/>
          </p:nvPicPr>
          <p:blipFill>
            <a:blip r:embed="rId4" cstate="print"/>
            <a:stretch>
              <a:fillRect/>
            </a:stretch>
          </p:blipFill>
          <p:spPr>
            <a:xfrm>
              <a:off x="139966" y="3254723"/>
              <a:ext cx="3701725" cy="587359"/>
            </a:xfrm>
            <a:prstGeom prst="rect">
              <a:avLst/>
            </a:prstGeom>
          </p:spPr>
        </p:pic>
      </p:grpSp>
      <p:sp>
        <p:nvSpPr>
          <p:cNvPr id="7" name="Rectangle 6"/>
          <p:cNvSpPr/>
          <p:nvPr/>
        </p:nvSpPr>
        <p:spPr>
          <a:xfrm>
            <a:off x="3613258" y="148259"/>
            <a:ext cx="4326827" cy="584775"/>
          </a:xfrm>
          <a:prstGeom prst="rect">
            <a:avLst/>
          </a:prstGeom>
        </p:spPr>
        <p:txBody>
          <a:bodyPr wrap="none">
            <a:spAutoFit/>
          </a:bodyPr>
          <a:lstStyle/>
          <a:p>
            <a:pPr algn="ctr"/>
            <a:r>
              <a:rPr lang="en-GB" sz="3200" b="1" dirty="0">
                <a:solidFill>
                  <a:srgbClr val="FFC000"/>
                </a:solidFill>
                <a:latin typeface="Arial" panose="020B0604020202020204" pitchFamily="34" charset="0"/>
                <a:cs typeface="Arial" panose="020B0604020202020204" pitchFamily="34" charset="0"/>
              </a:rPr>
              <a:t>Quantification in PET</a:t>
            </a:r>
            <a:endParaRPr lang="en-GB" sz="3200" b="1" dirty="0">
              <a:solidFill>
                <a:srgbClr val="FFC000"/>
              </a:solidFill>
              <a:latin typeface="Arial" panose="020B0604020202020204" pitchFamily="34" charset="0"/>
              <a:cs typeface="Arial" panose="020B0604020202020204" pitchFamily="34" charset="0"/>
            </a:endParaRPr>
          </a:p>
        </p:txBody>
      </p:sp>
      <p:sp>
        <p:nvSpPr>
          <p:cNvPr id="8" name="Rectangle 7"/>
          <p:cNvSpPr/>
          <p:nvPr/>
        </p:nvSpPr>
        <p:spPr>
          <a:xfrm>
            <a:off x="1151733" y="2898464"/>
            <a:ext cx="4375172" cy="400110"/>
          </a:xfrm>
          <a:prstGeom prst="rect">
            <a:avLst/>
          </a:prstGeom>
        </p:spPr>
        <p:txBody>
          <a:bodyPr wrap="none">
            <a:spAutoFit/>
          </a:bodyPr>
          <a:lstStyle/>
          <a:p>
            <a:r>
              <a:rPr lang="en-GB" sz="2000" b="1" dirty="0" smtClean="0">
                <a:latin typeface="Arial" panose="020B0604020202020204" pitchFamily="34" charset="0"/>
                <a:cs typeface="Arial" panose="020B0604020202020204" pitchFamily="34" charset="0"/>
              </a:rPr>
              <a:t>Standardized Uptake Values (SUV</a:t>
            </a:r>
            <a:r>
              <a:rPr lang="sr-Latn-RS" sz="2000" b="1" dirty="0" smtClean="0">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872332" y="4449611"/>
            <a:ext cx="10735467" cy="1938992"/>
          </a:xfrm>
          <a:prstGeom prst="rect">
            <a:avLst/>
          </a:prstGeom>
        </p:spPr>
        <p:txBody>
          <a:bodyPr wrap="square">
            <a:spAutoFit/>
          </a:bodyPr>
          <a:lstStyle/>
          <a:p>
            <a:pPr algn="just"/>
            <a:r>
              <a:rPr lang="en-US" sz="2400" dirty="0">
                <a:latin typeface="Arial" panose="020B0604020202020204" pitchFamily="34" charset="0"/>
                <a:cs typeface="Arial" panose="020B0604020202020204" pitchFamily="34" charset="0"/>
              </a:rPr>
              <a:t>Quantification provides the link between the concentrations of radioactivity measured in tissue and the underlying physiologic processes occurring in the organ. It relates the rate at which radioactivity levels in the body change over time to quantitative parameters such as absolute rate glucose metabolism, regional blood flow, or concentrations of receptors or other binding sites</a:t>
            </a:r>
          </a:p>
        </p:txBody>
      </p:sp>
    </p:spTree>
    <p:extLst>
      <p:ext uri="{BB962C8B-B14F-4D97-AF65-F5344CB8AC3E}">
        <p14:creationId xmlns:p14="http://schemas.microsoft.com/office/powerpoint/2010/main" val="3880410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PET:100 %</a:t>
            </a:r>
          </a:p>
          <a:p>
            <a:r>
              <a:rPr lang="cs-CZ" altLang="en-US" sz="2400" b="1">
                <a:latin typeface="Courier New" panose="02070309020205020404" pitchFamily="49" charset="0"/>
              </a:rPr>
              <a:t>CT:   0 %</a:t>
            </a:r>
          </a:p>
        </p:txBody>
      </p:sp>
      <p:sp>
        <p:nvSpPr>
          <p:cNvPr id="31748"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80 %</a:t>
            </a:r>
          </a:p>
          <a:p>
            <a:r>
              <a:rPr lang="cs-CZ" altLang="en-US" sz="2400" b="1">
                <a:latin typeface="Courier New" panose="02070309020205020404" pitchFamily="49" charset="0"/>
              </a:rPr>
              <a:t>CT:  20 %</a:t>
            </a:r>
          </a:p>
        </p:txBody>
      </p:sp>
      <p:sp>
        <p:nvSpPr>
          <p:cNvPr id="32772"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60 %</a:t>
            </a:r>
          </a:p>
          <a:p>
            <a:r>
              <a:rPr lang="cs-CZ" altLang="en-US" sz="2400" b="1">
                <a:latin typeface="Courier New" panose="02070309020205020404" pitchFamily="49" charset="0"/>
              </a:rPr>
              <a:t>CT:  40 %</a:t>
            </a:r>
          </a:p>
        </p:txBody>
      </p:sp>
      <p:sp>
        <p:nvSpPr>
          <p:cNvPr id="33796"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40 %</a:t>
            </a:r>
          </a:p>
          <a:p>
            <a:r>
              <a:rPr lang="cs-CZ" altLang="en-US" sz="2400" b="1">
                <a:latin typeface="Courier New" panose="02070309020205020404" pitchFamily="49" charset="0"/>
              </a:rPr>
              <a:t>CT:  60 %</a:t>
            </a:r>
          </a:p>
        </p:txBody>
      </p:sp>
      <p:sp>
        <p:nvSpPr>
          <p:cNvPr id="34820"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1913966" y="1188404"/>
            <a:ext cx="8229600" cy="51911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r>
              <a:rPr lang="sr-Latn-RS" sz="2800" b="1" dirty="0" smtClean="0">
                <a:solidFill>
                  <a:srgbClr val="FFFF00"/>
                </a:solidFill>
                <a:latin typeface="Tahoma" pitchFamily="34" charset="0"/>
              </a:rPr>
              <a:t>	Imaging</a:t>
            </a:r>
            <a:r>
              <a:rPr lang="en-US" sz="2800" b="1" dirty="0">
                <a:solidFill>
                  <a:srgbClr val="FFFF00"/>
                </a:solidFill>
                <a:latin typeface="Tahoma" pitchFamily="34" charset="0"/>
              </a:rPr>
              <a:t>				</a:t>
            </a:r>
            <a:r>
              <a:rPr lang="sr-Latn-RS" sz="2800" b="1" dirty="0" smtClean="0">
                <a:solidFill>
                  <a:srgbClr val="FFFF00"/>
                </a:solidFill>
                <a:latin typeface="Tahoma" pitchFamily="34" charset="0"/>
              </a:rPr>
              <a:t>Therapy</a:t>
            </a:r>
            <a:endParaRPr lang="en-US" sz="2800" b="1" dirty="0">
              <a:solidFill>
                <a:srgbClr val="FFFF00"/>
              </a:solidFill>
              <a:latin typeface="Tahoma" pitchFamily="34" charset="0"/>
            </a:endParaRPr>
          </a:p>
        </p:txBody>
      </p:sp>
      <p:sp>
        <p:nvSpPr>
          <p:cNvPr id="9219" name="Text Box 5"/>
          <p:cNvSpPr txBox="1">
            <a:spLocks noChangeArrowheads="1"/>
          </p:cNvSpPr>
          <p:nvPr/>
        </p:nvSpPr>
        <p:spPr bwMode="auto">
          <a:xfrm>
            <a:off x="1913966" y="1861983"/>
            <a:ext cx="4105834" cy="278537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"positive uptake“</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non-specific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functional imaging</a:t>
            </a:r>
            <a:endParaRPr lang="en-US" sz="2800" b="1" dirty="0">
              <a:solidFill>
                <a:srgbClr val="FFFF00"/>
              </a:solidFill>
              <a:latin typeface="Tahoma" pitchFamily="34" charset="0"/>
            </a:endParaRPr>
          </a:p>
        </p:txBody>
      </p:sp>
      <p:sp>
        <p:nvSpPr>
          <p:cNvPr id="9220" name="Text Box 6"/>
          <p:cNvSpPr txBox="1">
            <a:spLocks noChangeArrowheads="1"/>
          </p:cNvSpPr>
          <p:nvPr/>
        </p:nvSpPr>
        <p:spPr bwMode="auto">
          <a:xfrm>
            <a:off x="6866966" y="1903776"/>
            <a:ext cx="3276600" cy="18158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endParaRPr lang="sr-Latn-CS" sz="2800" b="1" dirty="0">
              <a:solidFill>
                <a:srgbClr val="FFFF00"/>
              </a:solidFill>
              <a:latin typeface="Tahoma" pitchFamily="34" charset="0"/>
            </a:endParaRPr>
          </a:p>
          <a:p>
            <a:pPr eaLnBrk="1" hangingPunct="1">
              <a:spcBef>
                <a:spcPct val="50000"/>
              </a:spcBef>
              <a:defRPr/>
            </a:pPr>
            <a:r>
              <a:rPr lang="en-US" sz="2800" b="1" dirty="0" smtClean="0">
                <a:solidFill>
                  <a:srgbClr val="FFFF00"/>
                </a:solidFill>
                <a:latin typeface="Tahoma" pitchFamily="34" charset="0"/>
              </a:rPr>
              <a:t>S</a:t>
            </a:r>
            <a:r>
              <a:rPr lang="sr-Latn-RS" sz="2800" b="1" dirty="0" smtClean="0">
                <a:solidFill>
                  <a:srgbClr val="FFFF00"/>
                </a:solidFill>
                <a:latin typeface="Tahoma" pitchFamily="34" charset="0"/>
              </a:rPr>
              <a:t>pecific only</a:t>
            </a:r>
            <a:endParaRPr lang="sr-Latn-CS" sz="2800" b="1" dirty="0">
              <a:solidFill>
                <a:srgbClr val="FFFF00"/>
              </a:solidFill>
              <a:latin typeface="Tahoma" pitchFamily="34" charset="0"/>
            </a:endParaRPr>
          </a:p>
          <a:p>
            <a:pPr eaLnBrk="1" hangingPunct="1">
              <a:spcBef>
                <a:spcPct val="50000"/>
              </a:spcBef>
              <a:defRPr/>
            </a:pPr>
            <a:endParaRPr lang="en-US" sz="2800" b="1" dirty="0">
              <a:solidFill>
                <a:srgbClr val="FFFF00"/>
              </a:solidFill>
              <a:latin typeface="Tahoma" pitchFamily="34" charset="0"/>
            </a:endParaRPr>
          </a:p>
        </p:txBody>
      </p:sp>
      <p:sp>
        <p:nvSpPr>
          <p:cNvPr id="9221" name="Text Box 4"/>
          <p:cNvSpPr txBox="1">
            <a:spLocks noChangeArrowheads="1"/>
          </p:cNvSpPr>
          <p:nvPr/>
        </p:nvSpPr>
        <p:spPr bwMode="auto">
          <a:xfrm>
            <a:off x="2828366" y="310755"/>
            <a:ext cx="6400800" cy="7080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spcBef>
                <a:spcPct val="50000"/>
              </a:spcBef>
              <a:defRPr/>
            </a:pPr>
            <a:r>
              <a:rPr lang="sr-Latn-RS" sz="4000" b="1" dirty="0" smtClean="0">
                <a:solidFill>
                  <a:srgbClr val="FFFF00"/>
                </a:solidFill>
                <a:latin typeface="Tahoma" pitchFamily="34" charset="0"/>
              </a:rPr>
              <a:t>ONCOLOGY</a:t>
            </a:r>
            <a:endParaRPr lang="en-US" sz="4000" b="1" dirty="0">
              <a:solidFill>
                <a:srgbClr val="FFFF00"/>
              </a:solidFill>
              <a:latin typeface="Tahoma" pitchFamily="34" charset="0"/>
            </a:endParaRPr>
          </a:p>
        </p:txBody>
      </p:sp>
      <p:sp>
        <p:nvSpPr>
          <p:cNvPr id="2" name="Rectangle 1"/>
          <p:cNvSpPr/>
          <p:nvPr/>
        </p:nvSpPr>
        <p:spPr>
          <a:xfrm>
            <a:off x="1380566" y="5604163"/>
            <a:ext cx="5486400" cy="1077218"/>
          </a:xfrm>
          <a:prstGeom prst="rect">
            <a:avLst/>
          </a:prstGeom>
        </p:spPr>
        <p:txBody>
          <a:bodyPr wrap="square">
            <a:spAutoFit/>
          </a:bodyPr>
          <a:lstStyle>
            <a:lvl1pPr marL="127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2913"/>
              </a:spcBef>
            </a:pPr>
            <a:r>
              <a:rPr lang="sr-Latn-RS" altLang="en-US" sz="2800" b="1" dirty="0" smtClean="0">
                <a:solidFill>
                  <a:srgbClr val="FFFF00"/>
                </a:solidFill>
                <a:latin typeface="Tahoma" panose="020B0604030504040204" pitchFamily="34" charset="0"/>
                <a:cs typeface="Tahoma" panose="020B0604030504040204" pitchFamily="34" charset="0"/>
              </a:rPr>
              <a:t>Y emitting RF (SPECT)</a:t>
            </a:r>
            <a:endParaRPr lang="en-US" altLang="en-US" sz="2800" dirty="0">
              <a:solidFill>
                <a:srgbClr val="FFFF00"/>
              </a:solidFill>
              <a:latin typeface="Tahoma" panose="020B0604030504040204" pitchFamily="34" charset="0"/>
              <a:cs typeface="Tahoma" panose="020B0604030504040204" pitchFamily="34" charset="0"/>
            </a:endParaRPr>
          </a:p>
          <a:p>
            <a:pPr eaLnBrk="1" hangingPunct="1"/>
            <a:r>
              <a:rPr lang="el-GR" altLang="en-US" sz="3600" b="1" dirty="0" smtClean="0">
                <a:solidFill>
                  <a:srgbClr val="FF0000"/>
                </a:solidFill>
                <a:latin typeface="Tahoma" panose="020B0604030504040204" pitchFamily="34" charset="0"/>
                <a:cs typeface="Tahoma" panose="020B0604030504040204" pitchFamily="34" charset="0"/>
              </a:rPr>
              <a:t>Β</a:t>
            </a:r>
            <a:r>
              <a:rPr lang="sr-Latn-RS" altLang="en-US" sz="3600" b="1" dirty="0" smtClean="0">
                <a:solidFill>
                  <a:srgbClr val="FF0000"/>
                </a:solidFill>
                <a:latin typeface="Tahoma" panose="020B0604030504040204" pitchFamily="34" charset="0"/>
                <a:cs typeface="Tahoma" panose="020B0604030504040204" pitchFamily="34" charset="0"/>
              </a:rPr>
              <a:t>+ emitting RF (PET)</a:t>
            </a:r>
            <a:endParaRPr lang="en-US" altLang="en-US" sz="3600" dirty="0">
              <a:solidFill>
                <a:srgbClr val="FF0000"/>
              </a:solidFill>
              <a:latin typeface="Tahoma" panose="020B0604030504040204" pitchFamily="34" charset="0"/>
              <a:cs typeface="Tahoma" panose="020B0604030504040204" pitchFamily="34" charset="0"/>
            </a:endParaRPr>
          </a:p>
        </p:txBody>
      </p:sp>
      <p:sp>
        <p:nvSpPr>
          <p:cNvPr id="22543" name="Rectangle 6"/>
          <p:cNvSpPr>
            <a:spLocks noChangeArrowheads="1"/>
          </p:cNvSpPr>
          <p:nvPr/>
        </p:nvSpPr>
        <p:spPr bwMode="auto">
          <a:xfrm>
            <a:off x="6866966" y="4838882"/>
            <a:ext cx="3429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l-GR" altLang="en-US" sz="2400" b="1" dirty="0" smtClean="0">
                <a:solidFill>
                  <a:srgbClr val="FFFF00"/>
                </a:solidFill>
                <a:latin typeface="Tahoma" panose="020B0604030504040204" pitchFamily="34" charset="0"/>
                <a:cs typeface="Tahoma" panose="020B0604030504040204" pitchFamily="34" charset="0"/>
              </a:rPr>
              <a:t>Β</a:t>
            </a:r>
            <a:r>
              <a:rPr lang="sr-Latn-RS" altLang="en-US" sz="2400" b="1" dirty="0" smtClean="0">
                <a:solidFill>
                  <a:srgbClr val="FFFF00"/>
                </a:solidFill>
                <a:latin typeface="Tahoma" panose="020B0604030504040204" pitchFamily="34" charset="0"/>
                <a:cs typeface="Tahoma" panose="020B0604030504040204" pitchFamily="34" charset="0"/>
              </a:rPr>
              <a:t>+ emitting RF </a:t>
            </a:r>
          </a:p>
          <a:p>
            <a:pPr eaLnBrk="1" hangingPunct="1"/>
            <a:r>
              <a:rPr lang="sr-Latn-RS" altLang="en-US" sz="2400" b="1" dirty="0" smtClean="0">
                <a:solidFill>
                  <a:srgbClr val="FFFF00"/>
                </a:solidFill>
                <a:latin typeface="Tahoma" panose="020B0604030504040204" pitchFamily="34" charset="0"/>
                <a:cs typeface="Tahoma" panose="020B0604030504040204" pitchFamily="34" charset="0"/>
              </a:rPr>
              <a:t> </a:t>
            </a:r>
            <a:r>
              <a:rPr lang="el-GR" altLang="en-US" sz="2400" b="1" dirty="0" smtClean="0">
                <a:solidFill>
                  <a:srgbClr val="FFFF00"/>
                </a:solidFill>
                <a:latin typeface="Tahoma" panose="020B0604030504040204" pitchFamily="34" charset="0"/>
                <a:cs typeface="Tahoma" panose="020B0604030504040204" pitchFamily="34" charset="0"/>
              </a:rPr>
              <a:t>α</a:t>
            </a:r>
            <a:r>
              <a:rPr lang="sr-Latn-RS" altLang="en-US" sz="2400" b="1" dirty="0" smtClean="0">
                <a:solidFill>
                  <a:srgbClr val="FFFF00"/>
                </a:solidFill>
                <a:latin typeface="Tahoma" panose="020B0604030504040204" pitchFamily="34" charset="0"/>
                <a:cs typeface="Tahoma" panose="020B0604030504040204" pitchFamily="34" charset="0"/>
              </a:rPr>
              <a:t> emitting RF</a:t>
            </a:r>
            <a:endParaRPr lang="en-US" altLang="en-US" sz="2400" b="1" dirty="0">
              <a:solidFill>
                <a:srgbClr val="FFFF00"/>
              </a:solidFill>
              <a:latin typeface="Tahoma" panose="020B0604030504040204" pitchFamily="34" charset="0"/>
              <a:cs typeface="Tahoma" panose="020B0604030504040204" pitchFamily="34" charset="0"/>
            </a:endParaRPr>
          </a:p>
        </p:txBody>
      </p:sp>
      <p:sp>
        <p:nvSpPr>
          <p:cNvPr id="3" name="Down Arrow 2"/>
          <p:cNvSpPr/>
          <p:nvPr/>
        </p:nvSpPr>
        <p:spPr bwMode="auto">
          <a:xfrm>
            <a:off x="3200400" y="4953000"/>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Down Arrow 8"/>
          <p:cNvSpPr/>
          <p:nvPr/>
        </p:nvSpPr>
        <p:spPr bwMode="auto">
          <a:xfrm>
            <a:off x="7971866" y="4365989"/>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343348348"/>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20 %</a:t>
            </a:r>
          </a:p>
          <a:p>
            <a:r>
              <a:rPr lang="cs-CZ" altLang="en-US" sz="2400" b="1">
                <a:latin typeface="Courier New" panose="02070309020205020404" pitchFamily="49" charset="0"/>
              </a:rPr>
              <a:t>CT:  80 %</a:t>
            </a:r>
          </a:p>
        </p:txBody>
      </p:sp>
      <p:sp>
        <p:nvSpPr>
          <p:cNvPr id="35844"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0 %</a:t>
            </a:r>
          </a:p>
          <a:p>
            <a:r>
              <a:rPr lang="cs-CZ" altLang="en-US" sz="2400" b="1">
                <a:latin typeface="Courier New" panose="02070309020205020404" pitchFamily="49" charset="0"/>
              </a:rPr>
              <a:t>CT: 100 %</a:t>
            </a:r>
          </a:p>
        </p:txBody>
      </p:sp>
      <p:sp>
        <p:nvSpPr>
          <p:cNvPr id="36868"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Group 2"/>
          <p:cNvGrpSpPr>
            <a:grpSpLocks/>
          </p:cNvGrpSpPr>
          <p:nvPr/>
        </p:nvGrpSpPr>
        <p:grpSpPr bwMode="auto">
          <a:xfrm>
            <a:off x="1873250" y="2405064"/>
            <a:ext cx="7956550" cy="2319337"/>
            <a:chOff x="220" y="1515"/>
            <a:chExt cx="5012" cy="1461"/>
          </a:xfrm>
        </p:grpSpPr>
        <p:pic>
          <p:nvPicPr>
            <p:cNvPr id="37899" name="Picture 3"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 y="1515"/>
              <a:ext cx="1805" cy="1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0" name="Picture 4" descr="OUREDNICEK_ANTON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0" y="1536"/>
              <a:ext cx="1147" cy="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1" name="Picture 5" descr="OUREDNICEK_ANTON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1" y="1548"/>
              <a:ext cx="1131" cy="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891" name="Group 6"/>
          <p:cNvGrpSpPr>
            <a:grpSpLocks/>
          </p:cNvGrpSpPr>
          <p:nvPr/>
        </p:nvGrpSpPr>
        <p:grpSpPr bwMode="auto">
          <a:xfrm>
            <a:off x="1873251" y="4562476"/>
            <a:ext cx="7948613" cy="2295525"/>
            <a:chOff x="220" y="2874"/>
            <a:chExt cx="5007" cy="1446"/>
          </a:xfrm>
        </p:grpSpPr>
        <p:pic>
          <p:nvPicPr>
            <p:cNvPr id="37896" name="Picture 7" descr="OUREDNICEK_ANTON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0" y="2880"/>
              <a:ext cx="1156" cy="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8" descr="OUREDNICEK_ANTON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 y="2874"/>
              <a:ext cx="1844" cy="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9" descr="OUREDNICEK_ANTONI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80" y="2885"/>
              <a:ext cx="1147" cy="1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892" name="Group 10"/>
          <p:cNvGrpSpPr>
            <a:grpSpLocks/>
          </p:cNvGrpSpPr>
          <p:nvPr/>
        </p:nvGrpSpPr>
        <p:grpSpPr bwMode="auto">
          <a:xfrm>
            <a:off x="2101850" y="228600"/>
            <a:ext cx="7373938" cy="2152650"/>
            <a:chOff x="364" y="144"/>
            <a:chExt cx="4645" cy="1356"/>
          </a:xfrm>
        </p:grpSpPr>
        <p:pic>
          <p:nvPicPr>
            <p:cNvPr id="37893" name="Picture 11" descr="OUREDNICEK_ANTONI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0" y="144"/>
              <a:ext cx="1164" cy="1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12" descr="OUREDNICEK_ANTONI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 y="219"/>
              <a:ext cx="1536" cy="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13" descr="OUREDNICEK_ANTONI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0" y="152"/>
              <a:ext cx="929" cy="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object 7"/>
          <p:cNvSpPr>
            <a:spLocks noChangeArrowheads="1"/>
          </p:cNvSpPr>
          <p:nvPr/>
        </p:nvSpPr>
        <p:spPr bwMode="auto">
          <a:xfrm>
            <a:off x="8907463" y="2674938"/>
            <a:ext cx="965200" cy="9779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8" name="object 8"/>
          <p:cNvSpPr txBox="1">
            <a:spLocks noGrp="1"/>
          </p:cNvSpPr>
          <p:nvPr>
            <p:ph type="title"/>
          </p:nvPr>
        </p:nvSpPr>
        <p:spPr>
          <a:xfrm>
            <a:off x="2582092" y="2418747"/>
            <a:ext cx="7615646" cy="1490152"/>
          </a:xfrm>
        </p:spPr>
        <p:txBody>
          <a:bodyPr vert="horz" wrap="square" lIns="0" tIns="12700" rIns="0" bIns="0" rtlCol="0" anchor="ctr">
            <a:spAutoFit/>
          </a:bodyPr>
          <a:lstStyle/>
          <a:p>
            <a:pPr marL="3175" algn="ctr" eaLnBrk="1" fontAlgn="auto" hangingPunct="1">
              <a:lnSpc>
                <a:spcPct val="100000"/>
              </a:lnSpc>
              <a:spcBef>
                <a:spcPts val="100"/>
              </a:spcBef>
              <a:spcAft>
                <a:spcPts val="0"/>
              </a:spcAft>
              <a:defRPr/>
            </a:pPr>
            <a:r>
              <a:rPr sz="4800" spc="-7" baseline="25173" dirty="0">
                <a:solidFill>
                  <a:srgbClr val="FFFF66"/>
                </a:solidFill>
              </a:rPr>
              <a:t>18</a:t>
            </a:r>
            <a:r>
              <a:rPr sz="4800" spc="-5" dirty="0">
                <a:solidFill>
                  <a:srgbClr val="FFFF66"/>
                </a:solidFill>
              </a:rPr>
              <a:t>F-FDG</a:t>
            </a:r>
            <a:r>
              <a:rPr sz="4800" spc="-15" dirty="0">
                <a:solidFill>
                  <a:srgbClr val="FFFF66"/>
                </a:solidFill>
              </a:rPr>
              <a:t> </a:t>
            </a:r>
            <a:r>
              <a:rPr sz="4800" dirty="0">
                <a:solidFill>
                  <a:srgbClr val="FFFF66"/>
                </a:solidFill>
              </a:rPr>
              <a:t>PET/CT</a:t>
            </a:r>
            <a:endParaRPr sz="4800" dirty="0"/>
          </a:p>
          <a:p>
            <a:pPr algn="ctr" eaLnBrk="1" fontAlgn="auto" hangingPunct="1">
              <a:lnSpc>
                <a:spcPct val="100000"/>
              </a:lnSpc>
              <a:spcAft>
                <a:spcPts val="0"/>
              </a:spcAft>
              <a:defRPr/>
            </a:pPr>
            <a:r>
              <a:rPr lang="en-US" sz="4800" dirty="0" smtClean="0"/>
              <a:t>in </a:t>
            </a:r>
            <a:r>
              <a:rPr lang="en-US" sz="4800" dirty="0"/>
              <a:t>Oncology</a:t>
            </a:r>
            <a:endParaRPr sz="4800" dirty="0"/>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9"/>
          <p:cNvSpPr txBox="1">
            <a:spLocks noChangeArrowheads="1"/>
          </p:cNvSpPr>
          <p:nvPr/>
        </p:nvSpPr>
        <p:spPr bwMode="auto">
          <a:xfrm>
            <a:off x="446882" y="1157288"/>
            <a:ext cx="10868818"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914400" indent="-457200">
              <a:spcBef>
                <a:spcPct val="20000"/>
              </a:spcBef>
              <a:buClr>
                <a:schemeClr val="bg2"/>
              </a:buClr>
              <a:buSzPct val="75000"/>
              <a:buChar char="–"/>
              <a:defRPr sz="2800">
                <a:solidFill>
                  <a:schemeClr val="tx1"/>
                </a:solidFill>
                <a:latin typeface="Times New Roman" panose="02020603050405020304" pitchFamily="18" charset="0"/>
              </a:defRPr>
            </a:lvl2pPr>
            <a:lvl3pPr marL="1371600" indent="-4572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a:lnSpc>
                <a:spcPct val="150000"/>
              </a:lnSpc>
              <a:spcBef>
                <a:spcPct val="0"/>
              </a:spcBef>
              <a:buClr>
                <a:schemeClr val="tx1"/>
              </a:buClr>
              <a:buSzTx/>
              <a:buFontTx/>
              <a:buAutoNum type="arabicPeriod"/>
            </a:pPr>
            <a:r>
              <a:rPr lang="en-US" altLang="en-US" sz="2400" b="1" dirty="0">
                <a:latin typeface="Comic Sans MS" panose="030F0702030302020204" pitchFamily="66" charset="0"/>
              </a:rPr>
              <a:t>Identification and </a:t>
            </a:r>
            <a:r>
              <a:rPr lang="en-US" altLang="en-US" sz="2400" b="1" dirty="0" err="1">
                <a:latin typeface="Comic Sans MS" panose="030F0702030302020204" pitchFamily="66" charset="0"/>
              </a:rPr>
              <a:t>localisation</a:t>
            </a:r>
            <a:r>
              <a:rPr lang="en-US" altLang="en-US" sz="2400" b="1" dirty="0">
                <a:latin typeface="Comic Sans MS" panose="030F0702030302020204" pitchFamily="66" charset="0"/>
              </a:rPr>
              <a:t> of disease foci</a:t>
            </a:r>
          </a:p>
          <a:p>
            <a:pPr lvl="1">
              <a:lnSpc>
                <a:spcPct val="150000"/>
              </a:lnSpc>
              <a:spcBef>
                <a:spcPct val="0"/>
              </a:spcBef>
              <a:buClr>
                <a:schemeClr val="tx1"/>
              </a:buClr>
              <a:buSzTx/>
              <a:buFontTx/>
              <a:buNone/>
            </a:pPr>
            <a:r>
              <a:rPr lang="en-US" altLang="en-US" sz="2400" b="1" dirty="0">
                <a:latin typeface="Comic Sans MS" panose="030F0702030302020204" pitchFamily="66" charset="0"/>
              </a:rPr>
              <a:t>	unknown primary (paraneoplastic syndromes)</a:t>
            </a: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Diagnosis </a:t>
            </a:r>
            <a:r>
              <a:rPr lang="en-US" altLang="en-US" sz="2400" b="1" dirty="0">
                <a:latin typeface="Comic Sans MS" panose="030F0702030302020204" pitchFamily="66" charset="0"/>
              </a:rPr>
              <a:t>and “grading” of malignant disease</a:t>
            </a:r>
          </a:p>
          <a:p>
            <a:pPr lvl="2">
              <a:lnSpc>
                <a:spcPct val="150000"/>
              </a:lnSpc>
              <a:spcBef>
                <a:spcPct val="0"/>
              </a:spcBef>
              <a:buClr>
                <a:schemeClr val="tx1"/>
              </a:buClr>
              <a:buSzTx/>
              <a:buFontTx/>
              <a:buNone/>
            </a:pPr>
            <a:r>
              <a:rPr lang="en-US" altLang="en-US" b="1" dirty="0" smtClean="0">
                <a:latin typeface="Comic Sans MS" panose="030F0702030302020204" pitchFamily="66" charset="0"/>
              </a:rPr>
              <a:t>staging </a:t>
            </a:r>
            <a:r>
              <a:rPr lang="en-US" altLang="en-US" b="1" dirty="0">
                <a:latin typeface="Comic Sans MS" panose="030F0702030302020204" pitchFamily="66" charset="0"/>
              </a:rPr>
              <a:t>and </a:t>
            </a:r>
            <a:r>
              <a:rPr lang="en-US" altLang="en-US" b="1" dirty="0" smtClean="0">
                <a:latin typeface="Comic Sans MS" panose="030F0702030302020204" pitchFamily="66" charset="0"/>
              </a:rPr>
              <a:t>restaging</a:t>
            </a:r>
            <a:r>
              <a:rPr lang="sr-Latn-RS" altLang="en-US" b="1" dirty="0">
                <a:latin typeface="Comic Sans MS" panose="030F0702030302020204" pitchFamily="66" charset="0"/>
              </a:rPr>
              <a:t> TNM</a:t>
            </a:r>
            <a:endParaRPr lang="en-US" altLang="en-US" b="1" dirty="0">
              <a:latin typeface="Comic Sans MS" panose="030F0702030302020204" pitchFamily="66" charset="0"/>
            </a:endParaRP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Evaluation </a:t>
            </a:r>
            <a:r>
              <a:rPr lang="en-US" altLang="en-US" sz="2400" b="1" dirty="0">
                <a:latin typeface="Comic Sans MS" panose="030F0702030302020204" pitchFamily="66" charset="0"/>
              </a:rPr>
              <a:t>and monitoring of response to therapy</a:t>
            </a:r>
          </a:p>
          <a:p>
            <a:pPr>
              <a:lnSpc>
                <a:spcPct val="150000"/>
              </a:lnSpc>
              <a:spcBef>
                <a:spcPct val="0"/>
              </a:spcBef>
              <a:buClr>
                <a:schemeClr val="tx1"/>
              </a:buClr>
              <a:buSzTx/>
              <a:buFontTx/>
              <a:buAutoNum type="arabicPeriod"/>
            </a:pPr>
            <a:r>
              <a:rPr lang="en-US" altLang="en-US" sz="2400" b="1" dirty="0">
                <a:latin typeface="Comic Sans MS" panose="030F0702030302020204" pitchFamily="66" charset="0"/>
              </a:rPr>
              <a:t>Identification of recurrent disease in comparison with “raising” </a:t>
            </a:r>
            <a:r>
              <a:rPr lang="en-US" altLang="en-US" sz="2400" b="1" dirty="0" err="1">
                <a:latin typeface="Comic Sans MS" panose="030F0702030302020204" pitchFamily="66" charset="0"/>
              </a:rPr>
              <a:t>tumour</a:t>
            </a:r>
            <a:r>
              <a:rPr lang="en-US" altLang="en-US" sz="2400" b="1" dirty="0">
                <a:latin typeface="Comic Sans MS" panose="030F0702030302020204" pitchFamily="66" charset="0"/>
              </a:rPr>
              <a:t> markers and anatomic/structural changes (CT and MR)</a:t>
            </a:r>
          </a:p>
          <a:p>
            <a:pPr>
              <a:lnSpc>
                <a:spcPct val="150000"/>
              </a:lnSpc>
              <a:spcBef>
                <a:spcPct val="0"/>
              </a:spcBef>
              <a:buClr>
                <a:schemeClr val="tx1"/>
              </a:buClr>
              <a:buSzTx/>
              <a:buFontTx/>
              <a:buAutoNum type="arabicPeriod"/>
            </a:pPr>
            <a:r>
              <a:rPr lang="sr-Latn-RS" altLang="en-US" sz="2400" b="1" dirty="0" smtClean="0">
                <a:latin typeface="Comic Sans MS" panose="030F0702030302020204" pitchFamily="66" charset="0"/>
              </a:rPr>
              <a:t>Radio</a:t>
            </a:r>
            <a:r>
              <a:rPr lang="en-US" altLang="en-US" sz="2400" b="1" dirty="0" smtClean="0">
                <a:latin typeface="Comic Sans MS" panose="030F0702030302020204" pitchFamily="66" charset="0"/>
              </a:rPr>
              <a:t>Therapy </a:t>
            </a:r>
            <a:r>
              <a:rPr lang="en-US" altLang="en-US" sz="2400" b="1" dirty="0">
                <a:latin typeface="Comic Sans MS" panose="030F0702030302020204" pitchFamily="66" charset="0"/>
              </a:rPr>
              <a:t>guidance and “management”</a:t>
            </a: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Guide </a:t>
            </a:r>
            <a:r>
              <a:rPr lang="en-US" altLang="en-US" sz="2400" b="1" dirty="0">
                <a:latin typeface="Comic Sans MS" panose="030F0702030302020204" pitchFamily="66" charset="0"/>
              </a:rPr>
              <a:t>for </a:t>
            </a:r>
            <a:r>
              <a:rPr lang="en-US" altLang="en-US" sz="2400" b="1" dirty="0" smtClean="0">
                <a:latin typeface="Comic Sans MS" panose="030F0702030302020204" pitchFamily="66" charset="0"/>
              </a:rPr>
              <a:t>biopsy</a:t>
            </a:r>
            <a:endParaRPr lang="en-US" altLang="en-US" sz="2400" b="1" dirty="0">
              <a:latin typeface="Comic Sans MS" panose="030F0702030302020204" pitchFamily="66" charset="0"/>
            </a:endParaRPr>
          </a:p>
        </p:txBody>
      </p:sp>
      <p:sp>
        <p:nvSpPr>
          <p:cNvPr id="23557" name="Text Box 8"/>
          <p:cNvSpPr txBox="1">
            <a:spLocks noChangeArrowheads="1"/>
          </p:cNvSpPr>
          <p:nvPr/>
        </p:nvSpPr>
        <p:spPr bwMode="auto">
          <a:xfrm>
            <a:off x="3013075" y="203200"/>
            <a:ext cx="8866188" cy="954088"/>
          </a:xfrm>
          <a:prstGeom prst="rect">
            <a:avLst/>
          </a:prstGeom>
          <a:noFill/>
          <a:ln>
            <a:noFill/>
          </a:ln>
          <a:effectLst>
            <a:outerShdw dist="28398" dir="1593903"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3200" b="1" dirty="0">
                <a:solidFill>
                  <a:srgbClr val="FFFF00"/>
                </a:solidFill>
                <a:effectLst>
                  <a:outerShdw blurRad="38100" dist="38100" dir="2700000" algn="tl">
                    <a:srgbClr val="000000">
                      <a:alpha val="43137"/>
                    </a:srgbClr>
                  </a:outerShdw>
                </a:effectLst>
                <a:latin typeface="Comic Sans MS" panose="030F0702030302020204" pitchFamily="66" charset="0"/>
              </a:rPr>
              <a:t> FDG </a:t>
            </a:r>
            <a:r>
              <a:rPr lang="en-US" altLang="en-US" sz="3200" b="1" dirty="0" smtClean="0">
                <a:solidFill>
                  <a:srgbClr val="FFFF00"/>
                </a:solidFill>
                <a:effectLst>
                  <a:outerShdw blurRad="38100" dist="38100" dir="2700000" algn="tl">
                    <a:srgbClr val="000000">
                      <a:alpha val="43137"/>
                    </a:srgbClr>
                  </a:outerShdw>
                </a:effectLst>
                <a:latin typeface="Comic Sans MS" panose="030F0702030302020204" pitchFamily="66" charset="0"/>
              </a:rPr>
              <a:t>PET in </a:t>
            </a:r>
            <a:r>
              <a:rPr lang="en-US" altLang="en-US" sz="3200" b="1" dirty="0">
                <a:solidFill>
                  <a:srgbClr val="FFFF00"/>
                </a:solidFill>
                <a:effectLst>
                  <a:outerShdw blurRad="38100" dist="38100" dir="2700000" algn="tl">
                    <a:srgbClr val="000000">
                      <a:alpha val="43137"/>
                    </a:srgbClr>
                  </a:outerShdw>
                </a:effectLst>
                <a:latin typeface="Comic Sans MS" panose="030F0702030302020204" pitchFamily="66" charset="0"/>
              </a:rPr>
              <a:t>ONCOLOGY</a:t>
            </a:r>
          </a:p>
          <a:p>
            <a:r>
              <a:rPr lang="en-US" altLang="en-US" b="1" dirty="0">
                <a:solidFill>
                  <a:srgbClr val="FFFF00"/>
                </a:solidFill>
                <a:effectLst>
                  <a:outerShdw blurRad="38100" dist="38100" dir="2700000" algn="tl">
                    <a:srgbClr val="000000">
                      <a:alpha val="43137"/>
                    </a:srgbClr>
                  </a:outerShdw>
                </a:effectLst>
                <a:latin typeface="Comic Sans MS" panose="030F0702030302020204" pitchFamily="66" charset="0"/>
              </a:rPr>
              <a:t>						UTILITY in CLINICS</a:t>
            </a:r>
          </a:p>
        </p:txBody>
      </p:sp>
    </p:spTree>
    <p:extLst>
      <p:ext uri="{BB962C8B-B14F-4D97-AF65-F5344CB8AC3E}">
        <p14:creationId xmlns:p14="http://schemas.microsoft.com/office/powerpoint/2010/main" val="14429590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object 3"/>
          <p:cNvSpPr>
            <a:spLocks/>
          </p:cNvSpPr>
          <p:nvPr/>
        </p:nvSpPr>
        <p:spPr bwMode="auto">
          <a:xfrm>
            <a:off x="2257425" y="993573"/>
            <a:ext cx="2203450" cy="2301875"/>
          </a:xfrm>
          <a:custGeom>
            <a:avLst/>
            <a:gdLst>
              <a:gd name="T0" fmla="*/ 0 w 2203450"/>
              <a:gd name="T1" fmla="*/ 2301875 h 2301875"/>
              <a:gd name="T2" fmla="*/ 2203450 w 2203450"/>
              <a:gd name="T3" fmla="*/ 2301875 h 2301875"/>
              <a:gd name="T4" fmla="*/ 2203450 w 2203450"/>
              <a:gd name="T5" fmla="*/ 0 h 2301875"/>
              <a:gd name="T6" fmla="*/ 0 w 2203450"/>
              <a:gd name="T7" fmla="*/ 0 h 2301875"/>
              <a:gd name="T8" fmla="*/ 0 w 2203450"/>
              <a:gd name="T9" fmla="*/ 2301875 h 2301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3450" h="2301875">
                <a:moveTo>
                  <a:pt x="0" y="2301875"/>
                </a:moveTo>
                <a:lnTo>
                  <a:pt x="2203450" y="2301875"/>
                </a:lnTo>
                <a:lnTo>
                  <a:pt x="2203450" y="0"/>
                </a:lnTo>
                <a:lnTo>
                  <a:pt x="0" y="0"/>
                </a:lnTo>
                <a:lnTo>
                  <a:pt x="0" y="2301875"/>
                </a:lnTo>
                <a:close/>
              </a:path>
            </a:pathLst>
          </a:custGeom>
          <a:ln>
            <a:headEnd/>
            <a:tailEnd/>
          </a:ln>
          <a:ex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GB"/>
          </a:p>
        </p:txBody>
      </p:sp>
      <p:sp>
        <p:nvSpPr>
          <p:cNvPr id="40964" name="object 4"/>
          <p:cNvSpPr txBox="1">
            <a:spLocks noChangeArrowheads="1"/>
          </p:cNvSpPr>
          <p:nvPr/>
        </p:nvSpPr>
        <p:spPr bwMode="auto">
          <a:xfrm>
            <a:off x="2336801" y="1020559"/>
            <a:ext cx="187642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dirty="0">
                <a:solidFill>
                  <a:srgbClr val="FFFFFF"/>
                </a:solidFill>
                <a:latin typeface="Arial" panose="020B0604020202020204" pitchFamily="34" charset="0"/>
                <a:cs typeface="Arial" panose="020B0604020202020204" pitchFamily="34" charset="0"/>
              </a:rPr>
              <a:t>Melanoma</a:t>
            </a:r>
            <a:endParaRPr lang="en-US" altLang="en-US" dirty="0">
              <a:latin typeface="Arial" panose="020B0604020202020204" pitchFamily="34" charset="0"/>
              <a:cs typeface="Arial" panose="020B0604020202020204" pitchFamily="34" charset="0"/>
            </a:endParaRPr>
          </a:p>
          <a:p>
            <a:pPr eaLnBrk="1" hangingPunct="1"/>
            <a:r>
              <a:rPr lang="en-US" altLang="en-US" b="1" dirty="0">
                <a:solidFill>
                  <a:srgbClr val="FFFFFF"/>
                </a:solidFill>
                <a:latin typeface="Arial" panose="020B0604020202020204" pitchFamily="34" charset="0"/>
                <a:cs typeface="Arial" panose="020B0604020202020204" pitchFamily="34" charset="0"/>
              </a:rPr>
              <a:t>High degree NHL  HL</a:t>
            </a:r>
            <a:endParaRPr lang="en-US" altLang="en-US" dirty="0">
              <a:latin typeface="Arial" panose="020B0604020202020204" pitchFamily="34" charset="0"/>
              <a:cs typeface="Arial" panose="020B0604020202020204" pitchFamily="34" charset="0"/>
            </a:endParaRPr>
          </a:p>
          <a:p>
            <a:pPr eaLnBrk="1" hangingPunct="1"/>
            <a:r>
              <a:rPr lang="sr-Latn-RS" altLang="en-US" b="1" dirty="0" smtClean="0">
                <a:solidFill>
                  <a:srgbClr val="FFFFFF"/>
                </a:solidFill>
                <a:latin typeface="Arial" panose="020B0604020202020204" pitchFamily="34" charset="0"/>
                <a:cs typeface="Arial" panose="020B0604020202020204" pitchFamily="34" charset="0"/>
              </a:rPr>
              <a:t>C</a:t>
            </a:r>
            <a:r>
              <a:rPr lang="en-US" altLang="en-US" b="1" dirty="0" err="1" smtClean="0">
                <a:solidFill>
                  <a:srgbClr val="FFFFFF"/>
                </a:solidFill>
                <a:latin typeface="Arial" panose="020B0604020202020204" pitchFamily="34" charset="0"/>
                <a:cs typeface="Arial" panose="020B0604020202020204" pitchFamily="34" charset="0"/>
              </a:rPr>
              <a:t>olon</a:t>
            </a:r>
            <a:r>
              <a:rPr lang="en-US" altLang="en-US" b="1" dirty="0" smtClean="0">
                <a:solidFill>
                  <a:srgbClr val="FFFFFF"/>
                </a:solidFill>
                <a:latin typeface="Arial" panose="020B0604020202020204" pitchFamily="34" charset="0"/>
                <a:cs typeface="Arial" panose="020B0604020202020204" pitchFamily="34" charset="0"/>
              </a:rPr>
              <a:t>-rectal   </a:t>
            </a:r>
            <a:r>
              <a:rPr lang="en-US" altLang="en-US" b="1" dirty="0">
                <a:solidFill>
                  <a:srgbClr val="FFFFFF"/>
                </a:solidFill>
                <a:latin typeface="Arial" panose="020B0604020202020204" pitchFamily="34" charset="0"/>
                <a:cs typeface="Arial" panose="020B0604020202020204" pitchFamily="34" charset="0"/>
              </a:rPr>
              <a:t>Lung </a:t>
            </a:r>
            <a:endParaRPr lang="en-US" altLang="en-US" dirty="0">
              <a:latin typeface="Arial" panose="020B0604020202020204" pitchFamily="34" charset="0"/>
              <a:cs typeface="Arial" panose="020B0604020202020204" pitchFamily="34" charset="0"/>
            </a:endParaRPr>
          </a:p>
        </p:txBody>
      </p:sp>
      <p:sp>
        <p:nvSpPr>
          <p:cNvPr id="40965" name="object 5"/>
          <p:cNvSpPr txBox="1">
            <a:spLocks noChangeArrowheads="1"/>
          </p:cNvSpPr>
          <p:nvPr/>
        </p:nvSpPr>
        <p:spPr bwMode="auto">
          <a:xfrm>
            <a:off x="2336801" y="2392160"/>
            <a:ext cx="16494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Esophageal   Head &amp; Neck </a:t>
            </a:r>
            <a:endParaRPr lang="en-US" altLang="en-US">
              <a:latin typeface="Arial" panose="020B0604020202020204" pitchFamily="34" charset="0"/>
              <a:cs typeface="Arial" panose="020B0604020202020204" pitchFamily="34" charset="0"/>
            </a:endParaRPr>
          </a:p>
        </p:txBody>
      </p:sp>
      <p:sp>
        <p:nvSpPr>
          <p:cNvPr id="40966" name="object 6"/>
          <p:cNvSpPr>
            <a:spLocks noChangeArrowheads="1"/>
          </p:cNvSpPr>
          <p:nvPr/>
        </p:nvSpPr>
        <p:spPr bwMode="auto">
          <a:xfrm>
            <a:off x="4340225" y="2361997"/>
            <a:ext cx="3028950" cy="2576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40967" name="object 7"/>
          <p:cNvSpPr>
            <a:spLocks/>
          </p:cNvSpPr>
          <p:nvPr/>
        </p:nvSpPr>
        <p:spPr bwMode="auto">
          <a:xfrm>
            <a:off x="4340225" y="2361997"/>
            <a:ext cx="3028950" cy="2576512"/>
          </a:xfrm>
          <a:custGeom>
            <a:avLst/>
            <a:gdLst>
              <a:gd name="T0" fmla="*/ 0 w 3028950"/>
              <a:gd name="T1" fmla="*/ 2575498 h 2576829"/>
              <a:gd name="T2" fmla="*/ 3028950 w 3028950"/>
              <a:gd name="T3" fmla="*/ 2575498 h 2576829"/>
              <a:gd name="T4" fmla="*/ 3028950 w 3028950"/>
              <a:gd name="T5" fmla="*/ 0 h 2576829"/>
              <a:gd name="T6" fmla="*/ 0 w 3028950"/>
              <a:gd name="T7" fmla="*/ 0 h 2576829"/>
              <a:gd name="T8" fmla="*/ 0 w 3028950"/>
              <a:gd name="T9" fmla="*/ 2575498 h 25768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8950" h="2576829">
                <a:moveTo>
                  <a:pt x="0" y="2576449"/>
                </a:moveTo>
                <a:lnTo>
                  <a:pt x="3028950" y="2576449"/>
                </a:lnTo>
                <a:lnTo>
                  <a:pt x="3028950" y="0"/>
                </a:lnTo>
                <a:lnTo>
                  <a:pt x="0" y="0"/>
                </a:lnTo>
                <a:lnTo>
                  <a:pt x="0" y="2576449"/>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68" name="object 8"/>
          <p:cNvSpPr txBox="1">
            <a:spLocks noChangeArrowheads="1"/>
          </p:cNvSpPr>
          <p:nvPr/>
        </p:nvSpPr>
        <p:spPr bwMode="auto">
          <a:xfrm>
            <a:off x="4419601" y="2388985"/>
            <a:ext cx="285432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Infiltrating ductal breast   Indifferentiated thyroid </a:t>
            </a:r>
            <a:endParaRPr lang="en-US" altLang="en-US">
              <a:latin typeface="Arial" panose="020B0604020202020204" pitchFamily="34" charset="0"/>
              <a:cs typeface="Arial" panose="020B0604020202020204" pitchFamily="34" charset="0"/>
            </a:endParaRPr>
          </a:p>
        </p:txBody>
      </p:sp>
      <p:sp>
        <p:nvSpPr>
          <p:cNvPr id="9" name="object 9"/>
          <p:cNvSpPr txBox="1"/>
          <p:nvPr/>
        </p:nvSpPr>
        <p:spPr>
          <a:xfrm>
            <a:off x="2336800" y="2941434"/>
            <a:ext cx="3397250" cy="300038"/>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High deg.Sarcoma </a:t>
            </a:r>
            <a:r>
              <a:rPr b="1" spc="-15" dirty="0">
                <a:solidFill>
                  <a:srgbClr val="FFFFFF"/>
                </a:solidFill>
                <a:latin typeface="Arial"/>
                <a:cs typeface="Arial"/>
              </a:rPr>
              <a:t>Testicular</a:t>
            </a:r>
            <a:r>
              <a:rPr b="1" spc="65" dirty="0">
                <a:solidFill>
                  <a:srgbClr val="FFFFFF"/>
                </a:solidFill>
                <a:latin typeface="Arial"/>
                <a:cs typeface="Arial"/>
              </a:rPr>
              <a:t> </a:t>
            </a:r>
            <a:endParaRPr dirty="0">
              <a:latin typeface="Arial"/>
              <a:cs typeface="Arial"/>
            </a:endParaRPr>
          </a:p>
        </p:txBody>
      </p:sp>
      <p:sp>
        <p:nvSpPr>
          <p:cNvPr id="40970" name="object 10"/>
          <p:cNvSpPr txBox="1">
            <a:spLocks noChangeArrowheads="1"/>
          </p:cNvSpPr>
          <p:nvPr/>
        </p:nvSpPr>
        <p:spPr bwMode="auto">
          <a:xfrm>
            <a:off x="4419601" y="3212897"/>
            <a:ext cx="2576513" cy="1146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dirty="0">
                <a:solidFill>
                  <a:srgbClr val="FFFFFF"/>
                </a:solidFill>
                <a:latin typeface="Arial" panose="020B0604020202020204" pitchFamily="34" charset="0"/>
                <a:cs typeface="Arial" panose="020B0604020202020204" pitchFamily="34" charset="0"/>
              </a:rPr>
              <a:t>Pancreatic </a:t>
            </a:r>
            <a:endParaRPr lang="sr-Cyrl-RS" altLang="en-US" b="1" dirty="0" smtClean="0">
              <a:solidFill>
                <a:srgbClr val="FFFFFF"/>
              </a:solidFill>
              <a:latin typeface="Arial" panose="020B0604020202020204" pitchFamily="34" charset="0"/>
              <a:cs typeface="Arial" panose="020B0604020202020204" pitchFamily="34" charset="0"/>
            </a:endParaRPr>
          </a:p>
          <a:p>
            <a:pPr eaLnBrk="1" hangingPunct="1">
              <a:spcBef>
                <a:spcPts val="100"/>
              </a:spcBef>
            </a:pPr>
            <a:r>
              <a:rPr lang="en-US" altLang="en-US" b="1" dirty="0" smtClean="0">
                <a:solidFill>
                  <a:srgbClr val="FFFFFF"/>
                </a:solidFill>
                <a:latin typeface="Arial" panose="020B0604020202020204" pitchFamily="34" charset="0"/>
                <a:cs typeface="Arial" panose="020B0604020202020204" pitchFamily="34" charset="0"/>
              </a:rPr>
              <a:t>Ovarian  </a:t>
            </a:r>
            <a:r>
              <a:rPr lang="en-US" altLang="en-US" b="1" dirty="0">
                <a:solidFill>
                  <a:srgbClr val="FFFFFF"/>
                </a:solidFill>
                <a:latin typeface="Arial" panose="020B0604020202020204" pitchFamily="34" charset="0"/>
                <a:cs typeface="Arial" panose="020B0604020202020204" pitchFamily="34" charset="0"/>
              </a:rPr>
              <a:t>relapse  </a:t>
            </a:r>
            <a:endParaRPr lang="sr-Cyrl-RS" altLang="en-US" b="1" dirty="0" smtClean="0">
              <a:solidFill>
                <a:srgbClr val="FFFFFF"/>
              </a:solidFill>
              <a:latin typeface="Arial" panose="020B0604020202020204" pitchFamily="34" charset="0"/>
              <a:cs typeface="Arial" panose="020B0604020202020204" pitchFamily="34" charset="0"/>
            </a:endParaRPr>
          </a:p>
          <a:p>
            <a:pPr eaLnBrk="1" hangingPunct="1">
              <a:spcBef>
                <a:spcPts val="100"/>
              </a:spcBef>
            </a:pPr>
            <a:r>
              <a:rPr lang="en-US" altLang="en-US" b="1" dirty="0" smtClean="0">
                <a:solidFill>
                  <a:srgbClr val="FFFFFF"/>
                </a:solidFill>
                <a:latin typeface="Arial" panose="020B0604020202020204" pitchFamily="34" charset="0"/>
                <a:cs typeface="Arial" panose="020B0604020202020204" pitchFamily="34" charset="0"/>
              </a:rPr>
              <a:t>Low </a:t>
            </a:r>
            <a:r>
              <a:rPr lang="en-US" altLang="en-US" b="1" dirty="0">
                <a:solidFill>
                  <a:srgbClr val="FFFFFF"/>
                </a:solidFill>
                <a:latin typeface="Arial" panose="020B0604020202020204" pitchFamily="34" charset="0"/>
                <a:cs typeface="Arial" panose="020B0604020202020204" pitchFamily="34" charset="0"/>
              </a:rPr>
              <a:t>grade </a:t>
            </a:r>
            <a:r>
              <a:rPr lang="en-US" altLang="en-US" b="1" dirty="0" err="1">
                <a:solidFill>
                  <a:srgbClr val="FFFFFF"/>
                </a:solidFill>
                <a:latin typeface="Arial" panose="020B0604020202020204" pitchFamily="34" charset="0"/>
                <a:cs typeface="Arial" panose="020B0604020202020204" pitchFamily="34" charset="0"/>
              </a:rPr>
              <a:t>LNH</a:t>
            </a:r>
            <a:endParaRPr lang="en-US" altLang="en-US" dirty="0">
              <a:latin typeface="Arial" panose="020B0604020202020204" pitchFamily="34" charset="0"/>
              <a:cs typeface="Arial" panose="020B0604020202020204" pitchFamily="34" charset="0"/>
            </a:endParaRPr>
          </a:p>
          <a:p>
            <a:pPr eaLnBrk="1" hangingPunct="1"/>
            <a:r>
              <a:rPr lang="en-US" altLang="en-US" b="1" dirty="0" smtClean="0">
                <a:solidFill>
                  <a:srgbClr val="FFFFFF"/>
                </a:solidFill>
                <a:latin typeface="Arial" panose="020B0604020202020204" pitchFamily="34" charset="0"/>
                <a:cs typeface="Arial" panose="020B0604020202020204" pitchFamily="34" charset="0"/>
              </a:rPr>
              <a:t>Broncho-</a:t>
            </a:r>
            <a:r>
              <a:rPr lang="en-US" altLang="en-US" b="1" dirty="0" err="1" smtClean="0">
                <a:solidFill>
                  <a:srgbClr val="FFFFFF"/>
                </a:solidFill>
                <a:latin typeface="Arial" panose="020B0604020202020204" pitchFamily="34" charset="0"/>
                <a:cs typeface="Arial" panose="020B0604020202020204" pitchFamily="34" charset="0"/>
              </a:rPr>
              <a:t>alveol</a:t>
            </a:r>
            <a:r>
              <a:rPr lang="en-US" altLang="en-US" b="1" dirty="0">
                <a:solidFill>
                  <a:srgbClr val="FFFFFF"/>
                </a:solidFill>
                <a:latin typeface="Arial" panose="020B0604020202020204" pitchFamily="34" charset="0"/>
                <a:cs typeface="Arial" panose="020B0604020202020204" pitchFamily="34" charset="0"/>
              </a:rPr>
              <a:t>. Lung </a:t>
            </a:r>
            <a:endParaRPr lang="en-US" altLang="en-US" dirty="0">
              <a:latin typeface="Arial" panose="020B0604020202020204" pitchFamily="34" charset="0"/>
              <a:cs typeface="Arial" panose="020B0604020202020204" pitchFamily="34" charset="0"/>
            </a:endParaRPr>
          </a:p>
        </p:txBody>
      </p:sp>
      <p:sp>
        <p:nvSpPr>
          <p:cNvPr id="40971" name="object 11"/>
          <p:cNvSpPr txBox="1">
            <a:spLocks noChangeArrowheads="1"/>
          </p:cNvSpPr>
          <p:nvPr/>
        </p:nvSpPr>
        <p:spPr bwMode="auto">
          <a:xfrm>
            <a:off x="4419601" y="4309860"/>
            <a:ext cx="15224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Uter. Cervix   Kidney </a:t>
            </a:r>
            <a:endParaRPr lang="en-US" altLang="en-US">
              <a:latin typeface="Arial" panose="020B0604020202020204" pitchFamily="34" charset="0"/>
              <a:cs typeface="Arial" panose="020B0604020202020204" pitchFamily="34" charset="0"/>
            </a:endParaRPr>
          </a:p>
        </p:txBody>
      </p:sp>
      <p:sp>
        <p:nvSpPr>
          <p:cNvPr id="40972" name="object 12"/>
          <p:cNvSpPr>
            <a:spLocks noChangeArrowheads="1"/>
          </p:cNvSpPr>
          <p:nvPr/>
        </p:nvSpPr>
        <p:spPr bwMode="auto">
          <a:xfrm>
            <a:off x="7218363" y="4209847"/>
            <a:ext cx="2851150" cy="1752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40973" name="object 13"/>
          <p:cNvSpPr>
            <a:spLocks/>
          </p:cNvSpPr>
          <p:nvPr/>
        </p:nvSpPr>
        <p:spPr bwMode="auto">
          <a:xfrm>
            <a:off x="7218363" y="4209847"/>
            <a:ext cx="2851150" cy="1752600"/>
          </a:xfrm>
          <a:custGeom>
            <a:avLst/>
            <a:gdLst>
              <a:gd name="T0" fmla="*/ 0 w 2851150"/>
              <a:gd name="T1" fmla="*/ 1752600 h 1752600"/>
              <a:gd name="T2" fmla="*/ 2851150 w 2851150"/>
              <a:gd name="T3" fmla="*/ 1752600 h 1752600"/>
              <a:gd name="T4" fmla="*/ 2851150 w 2851150"/>
              <a:gd name="T5" fmla="*/ 0 h 1752600"/>
              <a:gd name="T6" fmla="*/ 0 w 2851150"/>
              <a:gd name="T7" fmla="*/ 0 h 1752600"/>
              <a:gd name="T8" fmla="*/ 0 w 2851150"/>
              <a:gd name="T9" fmla="*/ 1752600 h 1752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1150" h="1752600">
                <a:moveTo>
                  <a:pt x="0" y="1752600"/>
                </a:moveTo>
                <a:lnTo>
                  <a:pt x="2851150" y="1752600"/>
                </a:lnTo>
                <a:lnTo>
                  <a:pt x="2851150" y="0"/>
                </a:lnTo>
                <a:lnTo>
                  <a:pt x="0" y="0"/>
                </a:lnTo>
                <a:lnTo>
                  <a:pt x="0" y="1752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74" name="object 14"/>
          <p:cNvSpPr txBox="1">
            <a:spLocks noChangeArrowheads="1"/>
          </p:cNvSpPr>
          <p:nvPr/>
        </p:nvSpPr>
        <p:spPr bwMode="auto">
          <a:xfrm>
            <a:off x="7297739" y="4238423"/>
            <a:ext cx="1868487"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Lobular Breast   Mucinoid   Prostatic </a:t>
            </a:r>
            <a:endParaRPr lang="en-US" altLang="en-US">
              <a:latin typeface="Arial" panose="020B0604020202020204" pitchFamily="34" charset="0"/>
              <a:cs typeface="Arial" panose="020B0604020202020204" pitchFamily="34" charset="0"/>
            </a:endParaRPr>
          </a:p>
        </p:txBody>
      </p:sp>
      <p:sp>
        <p:nvSpPr>
          <p:cNvPr id="40975" name="object 15"/>
          <p:cNvSpPr txBox="1">
            <a:spLocks noChangeArrowheads="1"/>
          </p:cNvSpPr>
          <p:nvPr/>
        </p:nvSpPr>
        <p:spPr bwMode="auto">
          <a:xfrm>
            <a:off x="7297739" y="5060747"/>
            <a:ext cx="268128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Primary ovarian   Differentiated thyroid   Neuroendocrinal tumors</a:t>
            </a:r>
            <a:endParaRPr lang="en-US" altLang="en-US">
              <a:latin typeface="Arial" panose="020B0604020202020204" pitchFamily="34" charset="0"/>
              <a:cs typeface="Arial" panose="020B0604020202020204" pitchFamily="34" charset="0"/>
            </a:endParaRPr>
          </a:p>
        </p:txBody>
      </p:sp>
      <p:sp>
        <p:nvSpPr>
          <p:cNvPr id="40976" name="object 17"/>
          <p:cNvSpPr>
            <a:spLocks/>
          </p:cNvSpPr>
          <p:nvPr/>
        </p:nvSpPr>
        <p:spPr bwMode="auto">
          <a:xfrm>
            <a:off x="2041525" y="471284"/>
            <a:ext cx="171450" cy="5943600"/>
          </a:xfrm>
          <a:custGeom>
            <a:avLst/>
            <a:gdLst>
              <a:gd name="T0" fmla="*/ 114300 w 171450"/>
              <a:gd name="T1" fmla="*/ 142875 h 5943600"/>
              <a:gd name="T2" fmla="*/ 57150 w 171450"/>
              <a:gd name="T3" fmla="*/ 142875 h 5943600"/>
              <a:gd name="T4" fmla="*/ 57150 w 171450"/>
              <a:gd name="T5" fmla="*/ 5943600 h 5943600"/>
              <a:gd name="T6" fmla="*/ 114300 w 171450"/>
              <a:gd name="T7" fmla="*/ 5943600 h 5943600"/>
              <a:gd name="T8" fmla="*/ 114300 w 171450"/>
              <a:gd name="T9" fmla="*/ 142875 h 5943600"/>
              <a:gd name="T10" fmla="*/ 85725 w 171450"/>
              <a:gd name="T11" fmla="*/ 0 h 5943600"/>
              <a:gd name="T12" fmla="*/ 0 w 171450"/>
              <a:gd name="T13" fmla="*/ 171450 h 5943600"/>
              <a:gd name="T14" fmla="*/ 57150 w 171450"/>
              <a:gd name="T15" fmla="*/ 171450 h 5943600"/>
              <a:gd name="T16" fmla="*/ 57150 w 171450"/>
              <a:gd name="T17" fmla="*/ 142875 h 5943600"/>
              <a:gd name="T18" fmla="*/ 157162 w 171450"/>
              <a:gd name="T19" fmla="*/ 142875 h 5943600"/>
              <a:gd name="T20" fmla="*/ 85725 w 171450"/>
              <a:gd name="T21" fmla="*/ 0 h 5943600"/>
              <a:gd name="T22" fmla="*/ 157162 w 171450"/>
              <a:gd name="T23" fmla="*/ 142875 h 5943600"/>
              <a:gd name="T24" fmla="*/ 114300 w 171450"/>
              <a:gd name="T25" fmla="*/ 142875 h 5943600"/>
              <a:gd name="T26" fmla="*/ 114300 w 171450"/>
              <a:gd name="T27" fmla="*/ 171450 h 5943600"/>
              <a:gd name="T28" fmla="*/ 171450 w 171450"/>
              <a:gd name="T29" fmla="*/ 171450 h 5943600"/>
              <a:gd name="T30" fmla="*/ 157162 w 171450"/>
              <a:gd name="T31" fmla="*/ 142875 h 5943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450" h="5943600">
                <a:moveTo>
                  <a:pt x="114300" y="142875"/>
                </a:moveTo>
                <a:lnTo>
                  <a:pt x="57150" y="142875"/>
                </a:lnTo>
                <a:lnTo>
                  <a:pt x="57150" y="5943600"/>
                </a:lnTo>
                <a:lnTo>
                  <a:pt x="114300" y="5943600"/>
                </a:lnTo>
                <a:lnTo>
                  <a:pt x="114300" y="142875"/>
                </a:lnTo>
                <a:close/>
              </a:path>
              <a:path w="171450" h="5943600">
                <a:moveTo>
                  <a:pt x="85725" y="0"/>
                </a:moveTo>
                <a:lnTo>
                  <a:pt x="0" y="171450"/>
                </a:lnTo>
                <a:lnTo>
                  <a:pt x="57150" y="171450"/>
                </a:lnTo>
                <a:lnTo>
                  <a:pt x="57150" y="142875"/>
                </a:lnTo>
                <a:lnTo>
                  <a:pt x="157162" y="142875"/>
                </a:lnTo>
                <a:lnTo>
                  <a:pt x="85725" y="0"/>
                </a:lnTo>
                <a:close/>
              </a:path>
              <a:path w="171450" h="5943600">
                <a:moveTo>
                  <a:pt x="157162" y="142875"/>
                </a:moveTo>
                <a:lnTo>
                  <a:pt x="114300" y="142875"/>
                </a:lnTo>
                <a:lnTo>
                  <a:pt x="114300" y="171450"/>
                </a:lnTo>
                <a:lnTo>
                  <a:pt x="171450" y="171450"/>
                </a:lnTo>
                <a:lnTo>
                  <a:pt x="157162" y="142875"/>
                </a:lnTo>
                <a:close/>
              </a:path>
            </a:pathLst>
          </a:custGeom>
          <a:solidFill>
            <a:srgbClr val="BADFE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8" name="object 18"/>
          <p:cNvSpPr txBox="1"/>
          <p:nvPr/>
        </p:nvSpPr>
        <p:spPr>
          <a:xfrm>
            <a:off x="1284289" y="799897"/>
            <a:ext cx="650875" cy="392112"/>
          </a:xfrm>
          <a:prstGeom prst="rect">
            <a:avLst/>
          </a:prstGeom>
        </p:spPr>
        <p:txBody>
          <a:bodyPr lIns="0" tIns="12700" rIns="0" bIns="0">
            <a:spAutoFit/>
          </a:bodyPr>
          <a:lstStyle/>
          <a:p>
            <a:pPr marL="12700" eaLnBrk="1" fontAlgn="auto" hangingPunct="1">
              <a:spcBef>
                <a:spcPts val="100"/>
              </a:spcBef>
              <a:spcAft>
                <a:spcPts val="0"/>
              </a:spcAft>
              <a:defRPr/>
            </a:pPr>
            <a:r>
              <a:rPr sz="2400" b="1" spc="-10" dirty="0">
                <a:solidFill>
                  <a:srgbClr val="FFFFFF"/>
                </a:solidFill>
                <a:latin typeface="Arial"/>
                <a:cs typeface="Arial"/>
              </a:rPr>
              <a:t>SUV</a:t>
            </a:r>
            <a:endParaRPr sz="2400">
              <a:latin typeface="Arial"/>
              <a:cs typeface="Arial"/>
            </a:endParaRPr>
          </a:p>
        </p:txBody>
      </p:sp>
      <p:sp>
        <p:nvSpPr>
          <p:cNvPr id="40978" name="object 19"/>
          <p:cNvSpPr>
            <a:spLocks/>
          </p:cNvSpPr>
          <p:nvPr/>
        </p:nvSpPr>
        <p:spPr bwMode="auto">
          <a:xfrm>
            <a:off x="1846264" y="14618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79" name="object 20"/>
          <p:cNvSpPr>
            <a:spLocks/>
          </p:cNvSpPr>
          <p:nvPr/>
        </p:nvSpPr>
        <p:spPr bwMode="auto">
          <a:xfrm>
            <a:off x="1846264" y="30620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80" name="object 21"/>
          <p:cNvSpPr>
            <a:spLocks/>
          </p:cNvSpPr>
          <p:nvPr/>
        </p:nvSpPr>
        <p:spPr bwMode="auto">
          <a:xfrm>
            <a:off x="1846264" y="47384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22" name="object 22"/>
          <p:cNvSpPr txBox="1"/>
          <p:nvPr/>
        </p:nvSpPr>
        <p:spPr>
          <a:xfrm>
            <a:off x="1636713" y="1525384"/>
            <a:ext cx="279400" cy="300038"/>
          </a:xfrm>
          <a:prstGeom prst="rect">
            <a:avLst/>
          </a:prstGeom>
        </p:spPr>
        <p:txBody>
          <a:bodyPr lIns="0" tIns="12700" rIns="0" bIns="0">
            <a:spAutoFit/>
          </a:bodyPr>
          <a:lstStyle/>
          <a:p>
            <a:pPr marL="12700" eaLnBrk="1" fontAlgn="auto" hangingPunct="1">
              <a:spcBef>
                <a:spcPts val="100"/>
              </a:spcBef>
              <a:spcAft>
                <a:spcPts val="0"/>
              </a:spcAft>
              <a:defRPr/>
            </a:pPr>
            <a:r>
              <a:rPr b="1" spc="-10" dirty="0">
                <a:solidFill>
                  <a:srgbClr val="FFFFFF"/>
                </a:solidFill>
                <a:latin typeface="Arial"/>
                <a:cs typeface="Arial"/>
              </a:rPr>
              <a:t>15</a:t>
            </a:r>
            <a:endParaRPr>
              <a:latin typeface="Arial"/>
              <a:cs typeface="Arial"/>
            </a:endParaRPr>
          </a:p>
        </p:txBody>
      </p:sp>
      <p:sp>
        <p:nvSpPr>
          <p:cNvPr id="23" name="object 23"/>
          <p:cNvSpPr txBox="1"/>
          <p:nvPr/>
        </p:nvSpPr>
        <p:spPr>
          <a:xfrm>
            <a:off x="1633538" y="3174798"/>
            <a:ext cx="279400" cy="300037"/>
          </a:xfrm>
          <a:prstGeom prst="rect">
            <a:avLst/>
          </a:prstGeom>
        </p:spPr>
        <p:txBody>
          <a:bodyPr lIns="0" tIns="12700" rIns="0" bIns="0">
            <a:spAutoFit/>
          </a:bodyPr>
          <a:lstStyle/>
          <a:p>
            <a:pPr marL="12700" eaLnBrk="1" fontAlgn="auto" hangingPunct="1">
              <a:spcBef>
                <a:spcPts val="100"/>
              </a:spcBef>
              <a:spcAft>
                <a:spcPts val="0"/>
              </a:spcAft>
              <a:defRPr/>
            </a:pPr>
            <a:r>
              <a:rPr b="1" spc="-10" dirty="0">
                <a:solidFill>
                  <a:srgbClr val="FFFFFF"/>
                </a:solidFill>
                <a:latin typeface="Arial"/>
                <a:cs typeface="Arial"/>
              </a:rPr>
              <a:t>10</a:t>
            </a:r>
            <a:endParaRPr>
              <a:latin typeface="Arial"/>
              <a:cs typeface="Arial"/>
            </a:endParaRPr>
          </a:p>
        </p:txBody>
      </p:sp>
      <p:sp>
        <p:nvSpPr>
          <p:cNvPr id="24" name="object 24"/>
          <p:cNvSpPr txBox="1"/>
          <p:nvPr/>
        </p:nvSpPr>
        <p:spPr>
          <a:xfrm>
            <a:off x="1700213" y="4879773"/>
            <a:ext cx="152400" cy="300037"/>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5</a:t>
            </a:r>
            <a:endParaRPr>
              <a:latin typeface="Arial"/>
              <a:cs typeface="Arial"/>
            </a:endParaRPr>
          </a:p>
        </p:txBody>
      </p:sp>
      <p:sp>
        <p:nvSpPr>
          <p:cNvPr id="40984" name="object 25"/>
          <p:cNvSpPr>
            <a:spLocks/>
          </p:cNvSpPr>
          <p:nvPr/>
        </p:nvSpPr>
        <p:spPr bwMode="auto">
          <a:xfrm>
            <a:off x="3113088"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85" name="object 26"/>
          <p:cNvSpPr>
            <a:spLocks/>
          </p:cNvSpPr>
          <p:nvPr/>
        </p:nvSpPr>
        <p:spPr bwMode="auto">
          <a:xfrm>
            <a:off x="5434013"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86" name="object 27"/>
          <p:cNvSpPr>
            <a:spLocks/>
          </p:cNvSpPr>
          <p:nvPr/>
        </p:nvSpPr>
        <p:spPr bwMode="auto">
          <a:xfrm>
            <a:off x="8388350"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28" name="object 28"/>
          <p:cNvSpPr txBox="1"/>
          <p:nvPr/>
        </p:nvSpPr>
        <p:spPr>
          <a:xfrm>
            <a:off x="2389188" y="6327573"/>
            <a:ext cx="1331912" cy="300037"/>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High</a:t>
            </a:r>
            <a:r>
              <a:rPr b="1" spc="-65" dirty="0">
                <a:solidFill>
                  <a:srgbClr val="FFFFFF"/>
                </a:solidFill>
                <a:latin typeface="Arial"/>
                <a:cs typeface="Arial"/>
              </a:rPr>
              <a:t> </a:t>
            </a:r>
            <a:r>
              <a:rPr b="1" spc="-5" dirty="0">
                <a:solidFill>
                  <a:srgbClr val="FFFFFF"/>
                </a:solidFill>
                <a:latin typeface="Arial"/>
                <a:cs typeface="Arial"/>
              </a:rPr>
              <a:t>uptake</a:t>
            </a:r>
            <a:endParaRPr>
              <a:latin typeface="Arial"/>
              <a:cs typeface="Arial"/>
            </a:endParaRPr>
          </a:p>
        </p:txBody>
      </p:sp>
      <p:sp>
        <p:nvSpPr>
          <p:cNvPr id="29" name="object 29"/>
          <p:cNvSpPr txBox="1"/>
          <p:nvPr/>
        </p:nvSpPr>
        <p:spPr>
          <a:xfrm>
            <a:off x="4508500" y="6318047"/>
            <a:ext cx="2268538" cy="330200"/>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Intermediate</a:t>
            </a:r>
            <a:r>
              <a:rPr b="1" spc="-40" dirty="0">
                <a:solidFill>
                  <a:srgbClr val="FFFFFF"/>
                </a:solidFill>
                <a:latin typeface="Arial"/>
                <a:cs typeface="Arial"/>
              </a:rPr>
              <a:t> </a:t>
            </a:r>
            <a:r>
              <a:rPr sz="2000" b="1" dirty="0">
                <a:solidFill>
                  <a:srgbClr val="FFFFFF"/>
                </a:solidFill>
                <a:latin typeface="Arial"/>
                <a:cs typeface="Arial"/>
              </a:rPr>
              <a:t>uptake</a:t>
            </a:r>
            <a:endParaRPr sz="2000">
              <a:latin typeface="Arial"/>
              <a:cs typeface="Arial"/>
            </a:endParaRPr>
          </a:p>
        </p:txBody>
      </p:sp>
      <p:sp>
        <p:nvSpPr>
          <p:cNvPr id="30" name="object 30"/>
          <p:cNvSpPr txBox="1"/>
          <p:nvPr/>
        </p:nvSpPr>
        <p:spPr>
          <a:xfrm>
            <a:off x="7715250" y="6335509"/>
            <a:ext cx="1365250" cy="330200"/>
          </a:xfrm>
          <a:prstGeom prst="rect">
            <a:avLst/>
          </a:prstGeom>
        </p:spPr>
        <p:txBody>
          <a:bodyPr lIns="0" tIns="12700" rIns="0" bIns="0">
            <a:spAutoFit/>
          </a:bodyPr>
          <a:lstStyle/>
          <a:p>
            <a:pPr marL="12700" eaLnBrk="1" fontAlgn="auto" hangingPunct="1">
              <a:spcBef>
                <a:spcPts val="100"/>
              </a:spcBef>
              <a:spcAft>
                <a:spcPts val="0"/>
              </a:spcAft>
              <a:defRPr/>
            </a:pPr>
            <a:r>
              <a:rPr b="1" dirty="0">
                <a:solidFill>
                  <a:srgbClr val="FFFFFF"/>
                </a:solidFill>
                <a:latin typeface="Arial"/>
                <a:cs typeface="Arial"/>
              </a:rPr>
              <a:t>Low</a:t>
            </a:r>
            <a:r>
              <a:rPr b="1" spc="-80" dirty="0">
                <a:solidFill>
                  <a:srgbClr val="FFFFFF"/>
                </a:solidFill>
                <a:latin typeface="Arial"/>
                <a:cs typeface="Arial"/>
              </a:rPr>
              <a:t> </a:t>
            </a:r>
            <a:r>
              <a:rPr sz="2000" b="1" dirty="0">
                <a:solidFill>
                  <a:srgbClr val="FFFFFF"/>
                </a:solidFill>
                <a:latin typeface="Arial"/>
                <a:cs typeface="Arial"/>
              </a:rPr>
              <a:t>uptake</a:t>
            </a:r>
            <a:endParaRPr sz="2000">
              <a:latin typeface="Arial"/>
              <a:cs typeface="Arial"/>
            </a:endParaRPr>
          </a:p>
        </p:txBody>
      </p:sp>
      <p:sp>
        <p:nvSpPr>
          <p:cNvPr id="40991" name="object 32"/>
          <p:cNvSpPr>
            <a:spLocks/>
          </p:cNvSpPr>
          <p:nvPr/>
        </p:nvSpPr>
        <p:spPr bwMode="auto">
          <a:xfrm>
            <a:off x="1970089" y="6303760"/>
            <a:ext cx="8040687" cy="22225"/>
          </a:xfrm>
          <a:custGeom>
            <a:avLst/>
            <a:gdLst>
              <a:gd name="T0" fmla="*/ 0 w 8041005"/>
              <a:gd name="T1" fmla="*/ 0 h 22225"/>
              <a:gd name="T2" fmla="*/ 8039733 w 8041005"/>
              <a:gd name="T3" fmla="*/ 22225 h 22225"/>
              <a:gd name="T4" fmla="*/ 0 60000 65536"/>
              <a:gd name="T5" fmla="*/ 0 60000 65536"/>
            </a:gdLst>
            <a:ahLst/>
            <a:cxnLst>
              <a:cxn ang="T4">
                <a:pos x="T0" y="T1"/>
              </a:cxn>
              <a:cxn ang="T5">
                <a:pos x="T2" y="T3"/>
              </a:cxn>
            </a:cxnLst>
            <a:rect l="0" t="0" r="r" b="b"/>
            <a:pathLst>
              <a:path w="8041005" h="22225">
                <a:moveTo>
                  <a:pt x="0" y="0"/>
                </a:moveTo>
                <a:lnTo>
                  <a:pt x="8040687" y="22225"/>
                </a:lnTo>
              </a:path>
            </a:pathLst>
          </a:custGeom>
          <a:noFill/>
          <a:ln w="5715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33" name="object 33"/>
          <p:cNvSpPr txBox="1"/>
          <p:nvPr/>
        </p:nvSpPr>
        <p:spPr>
          <a:xfrm>
            <a:off x="4085961" y="225913"/>
            <a:ext cx="6375929" cy="315792"/>
          </a:xfrm>
          <a:prstGeom prst="rect">
            <a:avLst/>
          </a:prstGeom>
        </p:spPr>
        <p:txBody>
          <a:bodyPr wrap="square" lIns="0" tIns="12700" rIns="0" bIns="0">
            <a:spAutoFit/>
          </a:bodyPr>
          <a:lstStyle/>
          <a:p>
            <a:pPr marL="12700" eaLnBrk="1" fontAlgn="auto" hangingPunct="1">
              <a:lnSpc>
                <a:spcPts val="2345"/>
              </a:lnSpc>
              <a:spcBef>
                <a:spcPts val="0"/>
              </a:spcBef>
              <a:spcAft>
                <a:spcPts val="0"/>
              </a:spcAft>
              <a:defRPr/>
            </a:pPr>
            <a:r>
              <a:rPr lang="en-US" sz="2800" b="1" dirty="0" smtClean="0">
                <a:solidFill>
                  <a:srgbClr val="FFFF66"/>
                </a:solidFill>
                <a:latin typeface="Arial"/>
                <a:cs typeface="Arial"/>
              </a:rPr>
              <a:t>FDG</a:t>
            </a:r>
            <a:r>
              <a:rPr sz="2800" b="1" dirty="0" smtClean="0">
                <a:solidFill>
                  <a:srgbClr val="FFFF66"/>
                </a:solidFill>
                <a:latin typeface="Arial"/>
                <a:cs typeface="Arial"/>
              </a:rPr>
              <a:t> </a:t>
            </a:r>
            <a:r>
              <a:rPr lang="sr-Latn-RS" sz="2800" b="1" dirty="0" smtClean="0">
                <a:solidFill>
                  <a:srgbClr val="FFFF66"/>
                </a:solidFill>
                <a:latin typeface="Arial"/>
                <a:cs typeface="Arial"/>
              </a:rPr>
              <a:t>tumor </a:t>
            </a:r>
            <a:r>
              <a:rPr lang="sr-Latn-RS" sz="2800" b="1" dirty="0" err="1" smtClean="0">
                <a:solidFill>
                  <a:srgbClr val="FFFF66"/>
                </a:solidFill>
                <a:latin typeface="Arial"/>
                <a:cs typeface="Arial"/>
              </a:rPr>
              <a:t>uptake</a:t>
            </a:r>
            <a:endParaRPr sz="2800" b="1" dirty="0">
              <a:latin typeface="Arial"/>
              <a:cs typeface="Arial"/>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8577" y="114225"/>
            <a:ext cx="10288589" cy="1797287"/>
          </a:xfrm>
        </p:spPr>
        <p:txBody>
          <a:bodyPr vert="horz" wrap="square" lIns="0" tIns="12065" rIns="0" bIns="0" rtlCol="0" anchor="ctr">
            <a:spAutoFit/>
          </a:bodyPr>
          <a:lstStyle/>
          <a:p>
            <a:pPr marL="12700" marR="5080" algn="ctr" eaLnBrk="1" fontAlgn="auto" hangingPunct="1">
              <a:lnSpc>
                <a:spcPct val="100000"/>
              </a:lnSpc>
              <a:spcBef>
                <a:spcPts val="95"/>
              </a:spcBef>
              <a:spcAft>
                <a:spcPts val="0"/>
              </a:spcAft>
              <a:defRPr/>
            </a:pPr>
            <a:r>
              <a:rPr lang="en-US" altLang="en-US" sz="3200" b="1" dirty="0">
                <a:solidFill>
                  <a:srgbClr val="FFFF00"/>
                </a:solidFill>
                <a:latin typeface="Comic Sans MS" panose="030F0702030302020204" pitchFamily="66" charset="0"/>
              </a:rPr>
              <a:t>Identification and </a:t>
            </a:r>
            <a:r>
              <a:rPr lang="en-US" altLang="en-US" sz="3200" b="1" dirty="0" err="1">
                <a:solidFill>
                  <a:srgbClr val="FFFF00"/>
                </a:solidFill>
                <a:latin typeface="Comic Sans MS" panose="030F0702030302020204" pitchFamily="66" charset="0"/>
              </a:rPr>
              <a:t>localisation</a:t>
            </a:r>
            <a:r>
              <a:rPr lang="en-US" altLang="en-US" sz="3200" b="1" dirty="0">
                <a:solidFill>
                  <a:srgbClr val="FFFF00"/>
                </a:solidFill>
                <a:latin typeface="Comic Sans MS" panose="030F0702030302020204" pitchFamily="66" charset="0"/>
              </a:rPr>
              <a:t> of disease foci</a:t>
            </a:r>
            <a:r>
              <a:rPr lang="en-US" altLang="en-US" sz="2800" b="1" dirty="0">
                <a:latin typeface="Comic Sans MS" panose="030F0702030302020204" pitchFamily="66" charset="0"/>
              </a:rPr>
              <a:t/>
            </a:r>
            <a:br>
              <a:rPr lang="en-US" altLang="en-US" sz="2800" b="1" dirty="0">
                <a:latin typeface="Comic Sans MS" panose="030F0702030302020204" pitchFamily="66" charset="0"/>
              </a:rPr>
            </a:br>
            <a:r>
              <a:rPr lang="sr-Latn-RS" altLang="en-US" sz="2800" b="1" dirty="0" smtClean="0">
                <a:latin typeface="Comic Sans MS" panose="030F0702030302020204" pitchFamily="66" charset="0"/>
              </a:rPr>
              <a:t/>
            </a:r>
            <a:br>
              <a:rPr lang="sr-Latn-RS" altLang="en-US" sz="2800" b="1" dirty="0" smtClean="0">
                <a:latin typeface="Comic Sans MS" panose="030F0702030302020204" pitchFamily="66" charset="0"/>
              </a:rPr>
            </a:br>
            <a:r>
              <a:rPr sz="2800" spc="-7" baseline="25525" dirty="0" smtClean="0">
                <a:solidFill>
                  <a:schemeClr val="tx1"/>
                </a:solidFill>
                <a:latin typeface="Arial" panose="020B0604020202020204" pitchFamily="34" charset="0"/>
                <a:cs typeface="Arial" panose="020B0604020202020204" pitchFamily="34" charset="0"/>
              </a:rPr>
              <a:t>18</a:t>
            </a:r>
            <a:r>
              <a:rPr sz="2800" spc="-5" dirty="0" smtClean="0">
                <a:solidFill>
                  <a:schemeClr val="tx1"/>
                </a:solidFill>
                <a:latin typeface="Arial" panose="020B0604020202020204" pitchFamily="34" charset="0"/>
                <a:cs typeface="Arial" panose="020B0604020202020204" pitchFamily="34" charset="0"/>
              </a:rPr>
              <a:t>F-FDG-PET </a:t>
            </a:r>
            <a:r>
              <a:rPr lang="en-US" sz="2800" spc="-10" dirty="0">
                <a:solidFill>
                  <a:schemeClr val="tx1"/>
                </a:solidFill>
                <a:latin typeface="Arial" panose="020B0604020202020204" pitchFamily="34" charset="0"/>
                <a:cs typeface="Arial" panose="020B0604020202020204" pitchFamily="34" charset="0"/>
              </a:rPr>
              <a:t>can reveal the primary location of the tumor in 1/3 of patients with cancer of unknown location</a:t>
            </a:r>
            <a:endParaRPr sz="2800" dirty="0">
              <a:solidFill>
                <a:schemeClr val="tx1"/>
              </a:solidFill>
              <a:latin typeface="Arial" panose="020B0604020202020204" pitchFamily="34" charset="0"/>
              <a:cs typeface="Arial" panose="020B0604020202020204" pitchFamily="34" charset="0"/>
            </a:endParaRPr>
          </a:p>
        </p:txBody>
      </p:sp>
      <p:sp>
        <p:nvSpPr>
          <p:cNvPr id="41987" name="object 3"/>
          <p:cNvSpPr>
            <a:spLocks noChangeArrowheads="1"/>
          </p:cNvSpPr>
          <p:nvPr/>
        </p:nvSpPr>
        <p:spPr bwMode="auto">
          <a:xfrm>
            <a:off x="1141412" y="2099732"/>
            <a:ext cx="9502247" cy="2554089"/>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sz="2000"/>
          </a:p>
        </p:txBody>
      </p:sp>
      <p:sp>
        <p:nvSpPr>
          <p:cNvPr id="41988" name="object 4"/>
          <p:cNvSpPr>
            <a:spLocks noChangeArrowheads="1"/>
          </p:cNvSpPr>
          <p:nvPr/>
        </p:nvSpPr>
        <p:spPr bwMode="auto">
          <a:xfrm>
            <a:off x="1141411" y="4653821"/>
            <a:ext cx="9502247" cy="136895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sz="2000"/>
          </a:p>
        </p:txBody>
      </p:sp>
      <p:sp>
        <p:nvSpPr>
          <p:cNvPr id="5" name="object 5"/>
          <p:cNvSpPr txBox="1"/>
          <p:nvPr/>
        </p:nvSpPr>
        <p:spPr>
          <a:xfrm>
            <a:off x="1289579" y="6399213"/>
            <a:ext cx="3740150" cy="228268"/>
          </a:xfrm>
          <a:prstGeom prst="rect">
            <a:avLst/>
          </a:prstGeom>
        </p:spPr>
        <p:txBody>
          <a:bodyPr lIns="0" tIns="12700" rIns="0" bIns="0">
            <a:spAutoFit/>
          </a:bodyPr>
          <a:lstStyle/>
          <a:p>
            <a:pPr marL="12700" eaLnBrk="1" fontAlgn="auto" hangingPunct="1">
              <a:spcBef>
                <a:spcPts val="100"/>
              </a:spcBef>
              <a:spcAft>
                <a:spcPts val="0"/>
              </a:spcAft>
              <a:defRPr/>
            </a:pPr>
            <a:r>
              <a:rPr sz="1400" b="1" i="1" dirty="0">
                <a:solidFill>
                  <a:srgbClr val="FFFF66"/>
                </a:solidFill>
                <a:latin typeface="Times New Roman"/>
                <a:cs typeface="Times New Roman"/>
              </a:rPr>
              <a:t>Gutzeit</a:t>
            </a:r>
            <a:r>
              <a:rPr sz="1400" b="1" i="1" spc="-95" dirty="0">
                <a:solidFill>
                  <a:srgbClr val="FFFF66"/>
                </a:solidFill>
                <a:latin typeface="Times New Roman"/>
                <a:cs typeface="Times New Roman"/>
              </a:rPr>
              <a:t> </a:t>
            </a:r>
            <a:r>
              <a:rPr sz="1400" b="1" i="1" dirty="0">
                <a:solidFill>
                  <a:srgbClr val="FFFF66"/>
                </a:solidFill>
                <a:latin typeface="Times New Roman"/>
                <a:cs typeface="Times New Roman"/>
              </a:rPr>
              <a:t>A</a:t>
            </a:r>
            <a:r>
              <a:rPr sz="1400" b="1" i="1" spc="-100" dirty="0">
                <a:solidFill>
                  <a:srgbClr val="FFFF66"/>
                </a:solidFill>
                <a:latin typeface="Times New Roman"/>
                <a:cs typeface="Times New Roman"/>
              </a:rPr>
              <a:t> </a:t>
            </a:r>
            <a:r>
              <a:rPr sz="1400" b="1" i="1" dirty="0">
                <a:solidFill>
                  <a:srgbClr val="FFFF66"/>
                </a:solidFill>
                <a:latin typeface="Times New Roman"/>
                <a:cs typeface="Times New Roman"/>
              </a:rPr>
              <a:t>et</a:t>
            </a:r>
            <a:r>
              <a:rPr sz="1400" b="1" i="1" spc="-5" dirty="0">
                <a:solidFill>
                  <a:srgbClr val="FFFF66"/>
                </a:solidFill>
                <a:latin typeface="Times New Roman"/>
                <a:cs typeface="Times New Roman"/>
              </a:rPr>
              <a:t> </a:t>
            </a:r>
            <a:r>
              <a:rPr sz="1400" b="1" i="1" dirty="0">
                <a:solidFill>
                  <a:srgbClr val="FFFF66"/>
                </a:solidFill>
                <a:latin typeface="Times New Roman"/>
                <a:cs typeface="Times New Roman"/>
              </a:rPr>
              <a:t>al</a:t>
            </a:r>
            <a:r>
              <a:rPr sz="1400" b="1" i="1" spc="-20" dirty="0">
                <a:solidFill>
                  <a:srgbClr val="FFFF66"/>
                </a:solidFill>
                <a:latin typeface="Times New Roman"/>
                <a:cs typeface="Times New Roman"/>
              </a:rPr>
              <a:t> </a:t>
            </a:r>
            <a:r>
              <a:rPr sz="1400" b="1" i="1" spc="-5" dirty="0">
                <a:solidFill>
                  <a:srgbClr val="FFFF66"/>
                </a:solidFill>
                <a:latin typeface="Times New Roman"/>
                <a:cs typeface="Times New Roman"/>
              </a:rPr>
              <a:t>Radiology.</a:t>
            </a:r>
            <a:r>
              <a:rPr sz="1400" b="1" i="1" spc="-65" dirty="0">
                <a:solidFill>
                  <a:srgbClr val="FFFF66"/>
                </a:solidFill>
                <a:latin typeface="Times New Roman"/>
                <a:cs typeface="Times New Roman"/>
              </a:rPr>
              <a:t> </a:t>
            </a:r>
            <a:r>
              <a:rPr sz="1400" b="1" i="1" dirty="0">
                <a:solidFill>
                  <a:srgbClr val="FFFF66"/>
                </a:solidFill>
                <a:latin typeface="Times New Roman"/>
                <a:cs typeface="Times New Roman"/>
              </a:rPr>
              <a:t>2005</a:t>
            </a:r>
            <a:r>
              <a:rPr sz="1400" b="1" i="1" spc="-40" dirty="0">
                <a:solidFill>
                  <a:srgbClr val="FFFF66"/>
                </a:solidFill>
                <a:latin typeface="Times New Roman"/>
                <a:cs typeface="Times New Roman"/>
              </a:rPr>
              <a:t> </a:t>
            </a:r>
            <a:r>
              <a:rPr sz="1400" b="1" i="1" dirty="0">
                <a:solidFill>
                  <a:srgbClr val="FFFF66"/>
                </a:solidFill>
                <a:latin typeface="Times New Roman"/>
                <a:cs typeface="Times New Roman"/>
              </a:rPr>
              <a:t>Jan;234(1):227-34.</a:t>
            </a:r>
            <a:endParaRPr sz="1400" dirty="0">
              <a:latin typeface="Times New Roman"/>
              <a:cs typeface="Times New Roman"/>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983739" y="256950"/>
            <a:ext cx="9022927" cy="443070"/>
          </a:xfrm>
        </p:spPr>
        <p:txBody>
          <a:bodyPr vert="horz" wrap="square" lIns="0" tIns="12065" rIns="0" bIns="0" rtlCol="0" anchor="ctr">
            <a:spAutoFit/>
          </a:bodyPr>
          <a:lstStyle/>
          <a:p>
            <a:pPr marL="12700" algn="ctr" eaLnBrk="1" fontAlgn="auto" hangingPunct="1">
              <a:lnSpc>
                <a:spcPct val="100000"/>
              </a:lnSpc>
              <a:spcBef>
                <a:spcPts val="95"/>
              </a:spcBef>
              <a:spcAft>
                <a:spcPts val="0"/>
              </a:spcAft>
              <a:defRPr/>
            </a:pPr>
            <a:r>
              <a:rPr lang="en-US" sz="2800" spc="-5" dirty="0" err="1">
                <a:solidFill>
                  <a:schemeClr val="tx1"/>
                </a:solidFill>
                <a:latin typeface="Arial" panose="020B0604020202020204" pitchFamily="34" charset="0"/>
                <a:cs typeface="Arial" panose="020B0604020202020204" pitchFamily="34" charset="0"/>
              </a:rPr>
              <a:t>Nasophargeal</a:t>
            </a:r>
            <a:r>
              <a:rPr lang="en-US" sz="2800" spc="-5" dirty="0">
                <a:solidFill>
                  <a:schemeClr val="tx1"/>
                </a:solidFill>
                <a:latin typeface="Arial" panose="020B0604020202020204" pitchFamily="34" charset="0"/>
                <a:cs typeface="Arial" panose="020B0604020202020204" pitchFamily="34" charset="0"/>
              </a:rPr>
              <a:t> cancer with LN metastasis</a:t>
            </a:r>
            <a:endParaRPr sz="28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531361" y="1116381"/>
            <a:ext cx="2904756" cy="5272208"/>
          </a:xfrm>
          <a:prstGeom prst="rect">
            <a:avLst/>
          </a:prstGeom>
        </p:spPr>
      </p:pic>
      <p:pic>
        <p:nvPicPr>
          <p:cNvPr id="4" name="Picture 3"/>
          <p:cNvPicPr>
            <a:picLocks noChangeAspect="1"/>
          </p:cNvPicPr>
          <p:nvPr/>
        </p:nvPicPr>
        <p:blipFill>
          <a:blip r:embed="rId3"/>
          <a:stretch>
            <a:fillRect/>
          </a:stretch>
        </p:blipFill>
        <p:spPr>
          <a:xfrm>
            <a:off x="3739930" y="1116381"/>
            <a:ext cx="2610070" cy="5345725"/>
          </a:xfrm>
          <a:prstGeom prst="rect">
            <a:avLst/>
          </a:prstGeom>
        </p:spPr>
      </p:pic>
      <p:pic>
        <p:nvPicPr>
          <p:cNvPr id="5" name="Picture 4"/>
          <p:cNvPicPr>
            <a:picLocks noChangeAspect="1"/>
          </p:cNvPicPr>
          <p:nvPr/>
        </p:nvPicPr>
        <p:blipFill>
          <a:blip r:embed="rId4"/>
          <a:stretch>
            <a:fillRect/>
          </a:stretch>
        </p:blipFill>
        <p:spPr>
          <a:xfrm>
            <a:off x="7368456" y="1158233"/>
            <a:ext cx="2488039" cy="2921596"/>
          </a:xfrm>
          <a:prstGeom prst="rect">
            <a:avLst/>
          </a:prstGeom>
        </p:spPr>
      </p:pic>
      <p:pic>
        <p:nvPicPr>
          <p:cNvPr id="6" name="Picture 5"/>
          <p:cNvPicPr>
            <a:picLocks noChangeAspect="1"/>
          </p:cNvPicPr>
          <p:nvPr/>
        </p:nvPicPr>
        <p:blipFill>
          <a:blip r:embed="rId5"/>
          <a:stretch>
            <a:fillRect/>
          </a:stretch>
        </p:blipFill>
        <p:spPr>
          <a:xfrm>
            <a:off x="7368456" y="4079829"/>
            <a:ext cx="2488039" cy="2375803"/>
          </a:xfrm>
          <a:prstGeom prst="rect">
            <a:avLst/>
          </a:prstGeom>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MAJCHRZYK_EM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951" y="3284539"/>
            <a:ext cx="3482975"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descr="MAJCHRZYK_EMI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675" y="1557338"/>
            <a:ext cx="36004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ChangeArrowheads="1"/>
          </p:cNvSpPr>
          <p:nvPr/>
        </p:nvSpPr>
        <p:spPr bwMode="auto">
          <a:xfrm>
            <a:off x="212726" y="1110456"/>
            <a:ext cx="1235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NSCLC</a:t>
            </a:r>
          </a:p>
        </p:txBody>
      </p:sp>
      <p:sp>
        <p:nvSpPr>
          <p:cNvPr id="44037" name="Rectangle 5"/>
          <p:cNvSpPr>
            <a:spLocks noChangeArrowheads="1"/>
          </p:cNvSpPr>
          <p:nvPr/>
        </p:nvSpPr>
        <p:spPr bwMode="auto">
          <a:xfrm>
            <a:off x="1731962" y="1107281"/>
            <a:ext cx="3984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CT: </a:t>
            </a:r>
            <a:r>
              <a:rPr lang="cs-CZ" altLang="en-US" sz="2400" b="1" i="1" dirty="0" smtClean="0">
                <a:latin typeface="Arial" panose="020B0604020202020204" pitchFamily="34" charset="0"/>
              </a:rPr>
              <a:t>T2 </a:t>
            </a:r>
            <a:r>
              <a:rPr lang="cs-CZ" altLang="en-US" sz="2400" b="1" i="1" dirty="0">
                <a:latin typeface="Arial" panose="020B0604020202020204" pitchFamily="34" charset="0"/>
              </a:rPr>
              <a:t>N1 M1  </a:t>
            </a:r>
            <a:r>
              <a:rPr lang="en-US" altLang="en-US" sz="2400" b="1" i="1" dirty="0">
                <a:latin typeface="Arial" panose="020B0604020202020204" pitchFamily="34" charset="0"/>
              </a:rPr>
              <a:t>~</a:t>
            </a:r>
            <a:r>
              <a:rPr lang="cs-CZ" altLang="en-US" sz="2400" b="1" i="1" dirty="0">
                <a:latin typeface="Arial" panose="020B0604020202020204" pitchFamily="34" charset="0"/>
              </a:rPr>
              <a:t> stg. IVa ?</a:t>
            </a:r>
          </a:p>
        </p:txBody>
      </p:sp>
      <p:pic>
        <p:nvPicPr>
          <p:cNvPr id="44038" name="Picture 7" descr="MAJCHRZYK_EMI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4064" y="115889"/>
            <a:ext cx="3455987"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Line 8"/>
          <p:cNvSpPr>
            <a:spLocks noChangeShapeType="1"/>
          </p:cNvSpPr>
          <p:nvPr/>
        </p:nvSpPr>
        <p:spPr bwMode="auto">
          <a:xfrm flipV="1">
            <a:off x="9694864" y="2436813"/>
            <a:ext cx="1587" cy="70485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4040" name="Line 9"/>
          <p:cNvSpPr>
            <a:spLocks noChangeShapeType="1"/>
          </p:cNvSpPr>
          <p:nvPr/>
        </p:nvSpPr>
        <p:spPr bwMode="auto">
          <a:xfrm flipV="1">
            <a:off x="2566989" y="4797426"/>
            <a:ext cx="1587" cy="8239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grpSp>
        <p:nvGrpSpPr>
          <p:cNvPr id="44041" name="Group 10"/>
          <p:cNvGrpSpPr>
            <a:grpSpLocks/>
          </p:cNvGrpSpPr>
          <p:nvPr/>
        </p:nvGrpSpPr>
        <p:grpSpPr bwMode="auto">
          <a:xfrm>
            <a:off x="5232400" y="2205038"/>
            <a:ext cx="661988" cy="1511300"/>
            <a:chOff x="2336" y="1389"/>
            <a:chExt cx="417" cy="952"/>
          </a:xfrm>
        </p:grpSpPr>
        <p:sp>
          <p:nvSpPr>
            <p:cNvPr id="44043" name="Line 12"/>
            <p:cNvSpPr>
              <a:spLocks noChangeShapeType="1"/>
            </p:cNvSpPr>
            <p:nvPr/>
          </p:nvSpPr>
          <p:spPr bwMode="auto">
            <a:xfrm>
              <a:off x="2336" y="1389"/>
              <a:ext cx="322" cy="311"/>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4044" name="Line 13"/>
            <p:cNvSpPr>
              <a:spLocks noChangeShapeType="1"/>
            </p:cNvSpPr>
            <p:nvPr/>
          </p:nvSpPr>
          <p:spPr bwMode="auto">
            <a:xfrm flipV="1">
              <a:off x="2472" y="2069"/>
              <a:ext cx="281" cy="272"/>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grpSp>
      <p:sp>
        <p:nvSpPr>
          <p:cNvPr id="13" name="Rectangle 12"/>
          <p:cNvSpPr/>
          <p:nvPr/>
        </p:nvSpPr>
        <p:spPr>
          <a:xfrm>
            <a:off x="1600200" y="76201"/>
            <a:ext cx="3098925" cy="584775"/>
          </a:xfrm>
          <a:prstGeom prst="rect">
            <a:avLst/>
          </a:prstGeom>
        </p:spPr>
        <p:txBody>
          <a:bodyPr wrap="none">
            <a:spAutoFit/>
          </a:bodyPr>
          <a:lstStyle/>
          <a:p>
            <a:pPr>
              <a:defRPr/>
            </a:pPr>
            <a:r>
              <a:rPr lang="en-GB" sz="3200" b="1" dirty="0">
                <a:solidFill>
                  <a:srgbClr val="FFC000"/>
                </a:solidFill>
                <a:latin typeface="Arial" panose="020B0604020202020204" pitchFamily="34" charset="0"/>
                <a:cs typeface="Arial" panose="020B0604020202020204" pitchFamily="34" charset="0"/>
              </a:rPr>
              <a:t>“Staging” </a:t>
            </a:r>
            <a:r>
              <a:rPr lang="en-GB" sz="3200" b="1" dirty="0" err="1">
                <a:solidFill>
                  <a:srgbClr val="FFC000"/>
                </a:solidFill>
                <a:latin typeface="Arial" panose="020B0604020202020204" pitchFamily="34" charset="0"/>
                <a:cs typeface="Arial" panose="020B0604020202020204" pitchFamily="34" charset="0"/>
              </a:rPr>
              <a:t>TNM</a:t>
            </a:r>
            <a:endParaRPr lang="en-GB" sz="3200" b="1" dirty="0">
              <a:solidFill>
                <a:srgbClr val="FFC000"/>
              </a:solidFill>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1631950" y="115889"/>
            <a:ext cx="8928100" cy="6651625"/>
            <a:chOff x="68" y="73"/>
            <a:chExt cx="5624" cy="4190"/>
          </a:xfrm>
        </p:grpSpPr>
        <p:pic>
          <p:nvPicPr>
            <p:cNvPr id="45068" name="Picture 3" descr="MAJCHRZYK_EM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 y="2069"/>
              <a:ext cx="2194" cy="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9" name="Picture 4" descr="MAJCHRZYK_EMI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2" y="981"/>
              <a:ext cx="2268" cy="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0" name="Picture 5" descr="MAJCHRZYK_EMI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 y="73"/>
              <a:ext cx="2177" cy="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59" name="Rectangle 6"/>
          <p:cNvSpPr>
            <a:spLocks noChangeArrowheads="1"/>
          </p:cNvSpPr>
          <p:nvPr/>
        </p:nvSpPr>
        <p:spPr bwMode="auto">
          <a:xfrm>
            <a:off x="1752601" y="152400"/>
            <a:ext cx="1235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NSCLC</a:t>
            </a:r>
          </a:p>
        </p:txBody>
      </p:sp>
      <p:sp>
        <p:nvSpPr>
          <p:cNvPr id="45060" name="Rectangle 7"/>
          <p:cNvSpPr>
            <a:spLocks noChangeArrowheads="1"/>
          </p:cNvSpPr>
          <p:nvPr/>
        </p:nvSpPr>
        <p:spPr bwMode="auto">
          <a:xfrm>
            <a:off x="1760538" y="571501"/>
            <a:ext cx="45799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CT:         T2 N1 M1  </a:t>
            </a:r>
            <a:r>
              <a:rPr lang="en-US" altLang="en-US" sz="2400" b="1" i="1" dirty="0">
                <a:latin typeface="Arial" panose="020B0604020202020204" pitchFamily="34" charset="0"/>
              </a:rPr>
              <a:t>~</a:t>
            </a:r>
            <a:r>
              <a:rPr lang="cs-CZ" altLang="en-US" sz="2400" b="1" i="1" dirty="0">
                <a:latin typeface="Arial" panose="020B0604020202020204" pitchFamily="34" charset="0"/>
              </a:rPr>
              <a:t> stg. IVa ?</a:t>
            </a:r>
          </a:p>
        </p:txBody>
      </p:sp>
      <p:sp>
        <p:nvSpPr>
          <p:cNvPr id="45061" name="Line 10"/>
          <p:cNvSpPr>
            <a:spLocks noChangeShapeType="1"/>
          </p:cNvSpPr>
          <p:nvPr/>
        </p:nvSpPr>
        <p:spPr bwMode="auto">
          <a:xfrm flipV="1">
            <a:off x="9694864" y="2436813"/>
            <a:ext cx="1587" cy="70485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2" name="Line 11"/>
          <p:cNvSpPr>
            <a:spLocks noChangeShapeType="1"/>
          </p:cNvSpPr>
          <p:nvPr/>
        </p:nvSpPr>
        <p:spPr bwMode="auto">
          <a:xfrm flipV="1">
            <a:off x="2566989" y="4797426"/>
            <a:ext cx="1587" cy="8239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5" name="Line 13"/>
          <p:cNvSpPr>
            <a:spLocks noChangeShapeType="1"/>
          </p:cNvSpPr>
          <p:nvPr/>
        </p:nvSpPr>
        <p:spPr bwMode="auto">
          <a:xfrm>
            <a:off x="6311900" y="2133600"/>
            <a:ext cx="0" cy="741363"/>
          </a:xfrm>
          <a:prstGeom prst="line">
            <a:avLst/>
          </a:prstGeom>
          <a:noFill/>
          <a:ln w="44450">
            <a:solidFill>
              <a:srgbClr val="FF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ln w="0"/>
              <a:solidFill>
                <a:schemeClr val="accent1"/>
              </a:solidFill>
              <a:effectLst>
                <a:outerShdw blurRad="38100" dist="25400" dir="5400000" algn="ctr" rotWithShape="0">
                  <a:srgbClr val="6E747A">
                    <a:alpha val="43000"/>
                  </a:srgbClr>
                </a:outerShdw>
              </a:effectLst>
            </a:endParaRPr>
          </a:p>
        </p:txBody>
      </p:sp>
      <p:sp>
        <p:nvSpPr>
          <p:cNvPr id="45066" name="Line 14"/>
          <p:cNvSpPr>
            <a:spLocks noChangeShapeType="1"/>
          </p:cNvSpPr>
          <p:nvPr/>
        </p:nvSpPr>
        <p:spPr bwMode="auto">
          <a:xfrm>
            <a:off x="5232400" y="2205038"/>
            <a:ext cx="511175" cy="4937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7" name="Line 15"/>
          <p:cNvSpPr>
            <a:spLocks noChangeShapeType="1"/>
          </p:cNvSpPr>
          <p:nvPr/>
        </p:nvSpPr>
        <p:spPr bwMode="auto">
          <a:xfrm flipV="1">
            <a:off x="5448300" y="3284538"/>
            <a:ext cx="446088" cy="43180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4" name="Rectangle 16"/>
          <p:cNvSpPr>
            <a:spLocks noChangeArrowheads="1"/>
          </p:cNvSpPr>
          <p:nvPr/>
        </p:nvSpPr>
        <p:spPr bwMode="auto">
          <a:xfrm>
            <a:off x="1760538" y="954088"/>
            <a:ext cx="4286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PET/CT: T2 N2 M0  </a:t>
            </a:r>
            <a:r>
              <a:rPr lang="en-US" altLang="en-US" sz="2400" b="1" i="1" dirty="0">
                <a:latin typeface="Arial" panose="020B0604020202020204" pitchFamily="34" charset="0"/>
              </a:rPr>
              <a:t>~</a:t>
            </a:r>
            <a:r>
              <a:rPr lang="cs-CZ" altLang="en-US" sz="2400" b="1" i="1" dirty="0">
                <a:latin typeface="Arial" panose="020B0604020202020204" pitchFamily="34" charset="0"/>
              </a:rPr>
              <a:t> stg. IIIa</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701674"/>
          </a:xfrm>
        </p:spPr>
        <p:txBody>
          <a:bodyPr>
            <a:normAutofit/>
          </a:bodyPr>
          <a:lstStyle/>
          <a:p>
            <a:r>
              <a:rPr lang="en-US" sz="3600" dirty="0" smtClean="0">
                <a:solidFill>
                  <a:srgbClr val="FFFF00"/>
                </a:solidFill>
              </a:rPr>
              <a:t>What are the nuclear medicine imaging methods?</a:t>
            </a:r>
            <a:endParaRPr lang="en-US" sz="3600" dirty="0">
              <a:solidFill>
                <a:srgbClr val="FFFF00"/>
              </a:solidFill>
            </a:endParaRPr>
          </a:p>
        </p:txBody>
      </p:sp>
      <p:sp>
        <p:nvSpPr>
          <p:cNvPr id="3" name="Content Placeholder 2"/>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cstate="print"/>
          <a:srcRect/>
          <a:stretch>
            <a:fillRect/>
          </a:stretch>
        </p:blipFill>
        <p:spPr bwMode="auto">
          <a:xfrm>
            <a:off x="-46467" y="1485900"/>
            <a:ext cx="12260009" cy="4965700"/>
          </a:xfrm>
          <a:prstGeom prst="rect">
            <a:avLst/>
          </a:prstGeom>
          <a:noFill/>
          <a:ln w="9525">
            <a:noFill/>
            <a:miter lim="800000"/>
            <a:headEnd/>
            <a:tailEnd/>
          </a:ln>
        </p:spPr>
      </p:pic>
    </p:spTree>
    <p:extLst>
      <p:ext uri="{BB962C8B-B14F-4D97-AF65-F5344CB8AC3E}">
        <p14:creationId xmlns:p14="http://schemas.microsoft.com/office/powerpoint/2010/main" val="26726259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object 33"/>
          <p:cNvSpPr txBox="1">
            <a:spLocks noChangeArrowheads="1"/>
          </p:cNvSpPr>
          <p:nvPr/>
        </p:nvSpPr>
        <p:spPr bwMode="auto">
          <a:xfrm>
            <a:off x="783167" y="506414"/>
            <a:ext cx="10617200" cy="513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3335"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a:spcBef>
                <a:spcPts val="100"/>
              </a:spcBef>
            </a:pPr>
            <a:r>
              <a:rPr lang="en-US" altLang="en-US" sz="3600" b="1" dirty="0">
                <a:solidFill>
                  <a:srgbClr val="FFC000"/>
                </a:solidFill>
                <a:latin typeface="Calibri" panose="020F0502020204030204" pitchFamily="34" charset="0"/>
                <a:cs typeface="Calibri" panose="020F0502020204030204" pitchFamily="34" charset="0"/>
              </a:rPr>
              <a:t>Evaluation and monitoring of response to </a:t>
            </a:r>
            <a:r>
              <a:rPr lang="en-US" altLang="en-US" sz="3600" b="1" dirty="0" smtClean="0">
                <a:solidFill>
                  <a:srgbClr val="FFC000"/>
                </a:solidFill>
                <a:latin typeface="Calibri" panose="020F0502020204030204" pitchFamily="34" charset="0"/>
                <a:cs typeface="Calibri" panose="020F0502020204030204" pitchFamily="34" charset="0"/>
              </a:rPr>
              <a:t>therapy</a:t>
            </a: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spcBef>
                <a:spcPts val="100"/>
              </a:spcBef>
            </a:pPr>
            <a:endParaRPr lang="en-US" altLang="en-US" sz="3600" b="1" dirty="0">
              <a:solidFill>
                <a:srgbClr val="FFC000"/>
              </a:solidFill>
              <a:latin typeface="Calibri" panose="020F0502020204030204" pitchFamily="34" charset="0"/>
              <a:cs typeface="Calibri" panose="020F0502020204030204" pitchFamily="34" charset="0"/>
            </a:endParaRPr>
          </a:p>
          <a:p>
            <a:pPr marL="584200" indent="-571500">
              <a:spcBef>
                <a:spcPts val="50"/>
              </a:spcBef>
              <a:buFont typeface="Wingdings" panose="05000000000000000000" pitchFamily="2" charset="2"/>
              <a:buChar char="v"/>
            </a:pPr>
            <a:r>
              <a:rPr lang="en-US" sz="3200" dirty="0" smtClean="0"/>
              <a:t>2 </a:t>
            </a:r>
            <a:r>
              <a:rPr lang="en-US" sz="3200" dirty="0"/>
              <a:t>to 3 weeks after chemotherapy </a:t>
            </a:r>
            <a:endParaRPr lang="sr-Latn-RS" sz="3200" dirty="0" smtClean="0"/>
          </a:p>
          <a:p>
            <a:pPr marL="584200" indent="-571500">
              <a:spcBef>
                <a:spcPts val="50"/>
              </a:spcBef>
              <a:buFont typeface="Wingdings" panose="05000000000000000000" pitchFamily="2" charset="2"/>
              <a:buChar char="v"/>
            </a:pPr>
            <a:endParaRPr lang="sr-Latn-RS" sz="3200" dirty="0"/>
          </a:p>
          <a:p>
            <a:pPr marL="584200" indent="-571500">
              <a:spcBef>
                <a:spcPts val="50"/>
              </a:spcBef>
              <a:buFont typeface="Wingdings" panose="05000000000000000000" pitchFamily="2" charset="2"/>
              <a:buChar char="v"/>
            </a:pPr>
            <a:r>
              <a:rPr lang="en-US" sz="3200" dirty="0" smtClean="0"/>
              <a:t>6 </a:t>
            </a:r>
            <a:r>
              <a:rPr lang="en-US" sz="3200" dirty="0"/>
              <a:t>to 12 weeks after radiotherapy (due to the stunning effect on malignant cells: transiently reduced metabolism and proliferation, false negative finding, or radiation pneumonitis, false positive finding) </a:t>
            </a:r>
            <a:endParaRPr lang="sr-Latn-RS" sz="3200" dirty="0" smtClean="0"/>
          </a:p>
          <a:p>
            <a:pPr marL="584200" indent="-571500">
              <a:spcBef>
                <a:spcPts val="50"/>
              </a:spcBef>
              <a:buFont typeface="Wingdings" panose="05000000000000000000" pitchFamily="2" charset="2"/>
              <a:buChar char="v"/>
            </a:pPr>
            <a:endParaRPr lang="sr-Latn-RS" sz="3200" dirty="0"/>
          </a:p>
          <a:p>
            <a:pPr marL="584200" indent="-571500">
              <a:spcBef>
                <a:spcPts val="50"/>
              </a:spcBef>
              <a:buFont typeface="Wingdings" panose="05000000000000000000" pitchFamily="2" charset="2"/>
              <a:buChar char="v"/>
            </a:pPr>
            <a:r>
              <a:rPr lang="en-US" sz="3200" dirty="0" smtClean="0"/>
              <a:t>2-6 </a:t>
            </a:r>
            <a:r>
              <a:rPr lang="en-US" sz="3200" dirty="0"/>
              <a:t>months after surgery</a:t>
            </a:r>
            <a:endParaRPr lang="en-US" altLang="en-US" sz="2800" dirty="0">
              <a:latin typeface="Arial" panose="020B0604020202020204" pitchFamily="34" charset="0"/>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905000" y="1227666"/>
            <a:ext cx="8305800" cy="850900"/>
            <a:chOff x="432" y="96"/>
            <a:chExt cx="5724" cy="536"/>
          </a:xfrm>
        </p:grpSpPr>
        <p:sp>
          <p:nvSpPr>
            <p:cNvPr id="49165" name="Text Box 3"/>
            <p:cNvSpPr txBox="1">
              <a:spLocks noChangeArrowheads="1"/>
            </p:cNvSpPr>
            <p:nvPr/>
          </p:nvSpPr>
          <p:spPr bwMode="auto">
            <a:xfrm>
              <a:off x="2268" y="96"/>
              <a:ext cx="216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ea typeface="새굴림"/>
                  <a:cs typeface="Calibri" panose="020F0502020204030204" pitchFamily="34" charset="0"/>
                </a:rPr>
                <a:t>After</a:t>
              </a:r>
              <a:endParaRPr kumimoji="1" lang="sr-Latn-RS" altLang="ko-KR" sz="2000" dirty="0" smtClean="0">
                <a:latin typeface="Calibri" panose="020F0502020204030204" pitchFamily="34" charset="0"/>
                <a:ea typeface="새굴림"/>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’01.12.14.)</a:t>
              </a:r>
            </a:p>
          </p:txBody>
        </p:sp>
        <p:sp>
          <p:nvSpPr>
            <p:cNvPr id="49166" name="Text Box 4"/>
            <p:cNvSpPr txBox="1">
              <a:spLocks noChangeArrowheads="1"/>
            </p:cNvSpPr>
            <p:nvPr/>
          </p:nvSpPr>
          <p:spPr bwMode="auto">
            <a:xfrm>
              <a:off x="432" y="109"/>
              <a:ext cx="1512"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ea typeface="새굴림"/>
                  <a:cs typeface="Calibri" panose="020F0502020204030204" pitchFamily="34" charset="0"/>
                </a:rPr>
                <a:t>Before</a:t>
              </a:r>
              <a:endParaRPr kumimoji="1" lang="sr-Latn-RS" altLang="ko-KR" sz="2000" dirty="0" smtClean="0">
                <a:latin typeface="Calibri" panose="020F0502020204030204" pitchFamily="34" charset="0"/>
                <a:ea typeface="새굴림"/>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’01.7.25.)</a:t>
              </a:r>
            </a:p>
          </p:txBody>
        </p:sp>
        <p:sp>
          <p:nvSpPr>
            <p:cNvPr id="49167" name="Text Box 5"/>
            <p:cNvSpPr txBox="1">
              <a:spLocks noChangeArrowheads="1"/>
            </p:cNvSpPr>
            <p:nvPr/>
          </p:nvSpPr>
          <p:spPr bwMode="auto">
            <a:xfrm>
              <a:off x="4752" y="109"/>
              <a:ext cx="1404"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cs typeface="Calibri" panose="020F0502020204030204" pitchFamily="34" charset="0"/>
                </a:rPr>
                <a:t>Relapse</a:t>
              </a:r>
              <a:endParaRPr kumimoji="1" lang="sr-Latn-RS" altLang="ko-KR" sz="2000" dirty="0" smtClean="0">
                <a:latin typeface="Calibri" panose="020F0502020204030204" pitchFamily="34" charset="0"/>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’02.4.16.)</a:t>
              </a:r>
            </a:p>
          </p:txBody>
        </p:sp>
      </p:grpSp>
      <p:pic>
        <p:nvPicPr>
          <p:cNvPr id="4915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139" y="2142066"/>
            <a:ext cx="2651125" cy="3657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91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1" y="2142066"/>
            <a:ext cx="2835275" cy="3657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916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3988" y="2142066"/>
            <a:ext cx="2546350" cy="3657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9161" name="Line 13"/>
          <p:cNvSpPr>
            <a:spLocks noChangeShapeType="1"/>
          </p:cNvSpPr>
          <p:nvPr/>
        </p:nvSpPr>
        <p:spPr bwMode="auto">
          <a:xfrm>
            <a:off x="2395538" y="2426229"/>
            <a:ext cx="304800" cy="22860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9162" name="Line 14"/>
          <p:cNvSpPr>
            <a:spLocks noChangeShapeType="1"/>
          </p:cNvSpPr>
          <p:nvPr/>
        </p:nvSpPr>
        <p:spPr bwMode="auto">
          <a:xfrm flipH="1" flipV="1">
            <a:off x="3233738" y="3264429"/>
            <a:ext cx="228600" cy="22860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9163" name="Line 15"/>
          <p:cNvSpPr>
            <a:spLocks noChangeShapeType="1"/>
          </p:cNvSpPr>
          <p:nvPr/>
        </p:nvSpPr>
        <p:spPr bwMode="auto">
          <a:xfrm flipV="1">
            <a:off x="8610600" y="3089804"/>
            <a:ext cx="304800" cy="15240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9164" name="Line 16"/>
          <p:cNvSpPr>
            <a:spLocks noChangeShapeType="1"/>
          </p:cNvSpPr>
          <p:nvPr/>
        </p:nvSpPr>
        <p:spPr bwMode="auto">
          <a:xfrm>
            <a:off x="8458200" y="2785004"/>
            <a:ext cx="381000" cy="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 name="Title 1"/>
          <p:cNvSpPr txBox="1">
            <a:spLocks/>
          </p:cNvSpPr>
          <p:nvPr/>
        </p:nvSpPr>
        <p:spPr>
          <a:xfrm>
            <a:off x="878457" y="135732"/>
            <a:ext cx="10515600" cy="650874"/>
          </a:xfrm>
          <a:prstGeom prst="rect">
            <a:avLst/>
          </a:prstGeom>
        </p:spPr>
        <p:txBody>
          <a:bodyPr>
            <a:normAutofit/>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algn="ctr" eaLnBrk="1" fontAlgn="auto" hangingPunct="1">
              <a:spcAft>
                <a:spcPts val="0"/>
              </a:spcAft>
              <a:defRPr/>
            </a:pPr>
            <a:r>
              <a:rPr lang="sr-Latn-RS" sz="3600" dirty="0" smtClean="0"/>
              <a:t>C</a:t>
            </a:r>
            <a:r>
              <a:rPr lang="en-US" sz="3600" dirty="0" err="1" smtClean="0"/>
              <a:t>hemotherapy</a:t>
            </a:r>
            <a:endParaRPr lang="en-GB" sz="3600" dirty="0">
              <a:solidFill>
                <a:srgbClr val="FFC000"/>
              </a:solidFill>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object 42"/>
          <p:cNvSpPr txBox="1">
            <a:spLocks noChangeArrowheads="1"/>
          </p:cNvSpPr>
          <p:nvPr/>
        </p:nvSpPr>
        <p:spPr bwMode="auto">
          <a:xfrm>
            <a:off x="761999" y="431800"/>
            <a:ext cx="10583334" cy="49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27305" rIns="0" bIns="0">
            <a:spAutoFit/>
          </a:bodyPr>
          <a:lstStyle>
            <a:lvl1pPr indent="-108585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a:lnSpc>
                <a:spcPts val="3350"/>
              </a:lnSpc>
            </a:pPr>
            <a:r>
              <a:rPr lang="en-US" altLang="en-US" sz="3600" b="1" dirty="0" err="1">
                <a:solidFill>
                  <a:srgbClr val="FFC000"/>
                </a:solidFill>
                <a:latin typeface="Calibri" panose="020F0502020204030204" pitchFamily="34" charset="0"/>
                <a:cs typeface="Calibri" panose="020F0502020204030204" pitchFamily="34" charset="0"/>
              </a:rPr>
              <a:t>RadioTherapy</a:t>
            </a:r>
            <a:r>
              <a:rPr lang="en-US" altLang="en-US" sz="3600" b="1" dirty="0">
                <a:solidFill>
                  <a:srgbClr val="FFC000"/>
                </a:solidFill>
                <a:latin typeface="Calibri" panose="020F0502020204030204" pitchFamily="34" charset="0"/>
                <a:cs typeface="Calibri" panose="020F0502020204030204" pitchFamily="34" charset="0"/>
              </a:rPr>
              <a:t> guidance and </a:t>
            </a:r>
            <a:r>
              <a:rPr lang="en-US" altLang="en-US" sz="3600" b="1" dirty="0" smtClean="0">
                <a:solidFill>
                  <a:srgbClr val="FFC000"/>
                </a:solidFill>
                <a:latin typeface="Calibri" panose="020F0502020204030204" pitchFamily="34" charset="0"/>
                <a:cs typeface="Calibri" panose="020F0502020204030204" pitchFamily="34" charset="0"/>
              </a:rPr>
              <a:t>management</a:t>
            </a: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lnSpc>
                <a:spcPts val="3350"/>
              </a:lnSpc>
            </a:pP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lnSpc>
                <a:spcPts val="3350"/>
              </a:lnSpc>
            </a:pPr>
            <a:endParaRPr lang="en-US" altLang="en-US" sz="3200" b="1" dirty="0">
              <a:latin typeface="Calibri" panose="020F0502020204030204" pitchFamily="34" charset="0"/>
              <a:cs typeface="Calibri" panose="020F0502020204030204" pitchFamily="34" charset="0"/>
            </a:endParaRPr>
          </a:p>
          <a:p>
            <a:pPr marL="914400" indent="-914400" algn="just">
              <a:spcBef>
                <a:spcPts val="1575"/>
              </a:spcBef>
              <a:buSzPct val="96000"/>
              <a:buFont typeface="Wingdings" panose="05000000000000000000" pitchFamily="2" charset="2"/>
              <a:buChar char=""/>
            </a:pPr>
            <a:r>
              <a:rPr lang="en-US" sz="2800" dirty="0">
                <a:latin typeface="Arial" panose="020B0604020202020204" pitchFamily="34" charset="0"/>
                <a:cs typeface="Arial" panose="020B0604020202020204" pitchFamily="34" charset="0"/>
              </a:rPr>
              <a:t>More precise planning of the beam field depending on the metabolic and biological activity in the malignant tumor itself </a:t>
            </a:r>
            <a:endParaRPr lang="sr-Latn-RS" sz="2800" dirty="0" smtClean="0">
              <a:latin typeface="Arial" panose="020B0604020202020204" pitchFamily="34" charset="0"/>
              <a:cs typeface="Arial" panose="020B0604020202020204" pitchFamily="34" charset="0"/>
            </a:endParaRPr>
          </a:p>
          <a:p>
            <a:pPr marL="914400" indent="-914400" algn="just">
              <a:spcBef>
                <a:spcPts val="1575"/>
              </a:spcBef>
              <a:buSzPct val="96000"/>
              <a:buFont typeface="Wingdings" panose="05000000000000000000" pitchFamily="2" charset="2"/>
              <a:buChar char=""/>
            </a:pPr>
            <a:r>
              <a:rPr lang="en-US" sz="2800" dirty="0" smtClean="0">
                <a:latin typeface="Arial" panose="020B0604020202020204" pitchFamily="34" charset="0"/>
                <a:cs typeface="Arial" panose="020B0604020202020204" pitchFamily="34" charset="0"/>
              </a:rPr>
              <a:t>Fusion </a:t>
            </a:r>
            <a:r>
              <a:rPr lang="en-US" sz="2800" dirty="0">
                <a:latin typeface="Arial" panose="020B0604020202020204" pitchFamily="34" charset="0"/>
                <a:cs typeface="Arial" panose="020B0604020202020204" pitchFamily="34" charset="0"/>
              </a:rPr>
              <a:t>functional-morphological imaging using PET/CT significantly improves the accuracy of planning the air field: </a:t>
            </a:r>
            <a:endParaRPr lang="sr-Latn-RS" sz="2800" dirty="0" smtClean="0">
              <a:latin typeface="Arial" panose="020B0604020202020204" pitchFamily="34" charset="0"/>
              <a:cs typeface="Arial" panose="020B0604020202020204" pitchFamily="34" charset="0"/>
            </a:endParaRPr>
          </a:p>
          <a:p>
            <a:pPr marL="914400" indent="-914400" algn="just">
              <a:spcBef>
                <a:spcPts val="1575"/>
              </a:spcBef>
              <a:buSzPct val="96000"/>
              <a:buFont typeface="Wingdings" panose="05000000000000000000" pitchFamily="2" charset="2"/>
              <a:buChar char=""/>
            </a:pPr>
            <a:r>
              <a:rPr lang="en-US" sz="2800" dirty="0" smtClean="0">
                <a:latin typeface="Arial" panose="020B0604020202020204" pitchFamily="34" charset="0"/>
                <a:cs typeface="Arial" panose="020B0604020202020204" pitchFamily="34" charset="0"/>
              </a:rPr>
              <a:t>In </a:t>
            </a:r>
            <a:r>
              <a:rPr lang="en-US" sz="2800" dirty="0">
                <a:latin typeface="Arial" panose="020B0604020202020204" pitchFamily="34" charset="0"/>
                <a:cs typeface="Arial" panose="020B0604020202020204" pitchFamily="34" charset="0"/>
              </a:rPr>
              <a:t>NSCLC, the removal of atelectasis and infection zones from the air field, and the shift and increase of the dose to the area of lymph nodes that accumulate FDG.</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9047775"/>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1">
            <a:spLocks noChangeArrowheads="1"/>
          </p:cNvSpPr>
          <p:nvPr/>
        </p:nvSpPr>
        <p:spPr bwMode="auto">
          <a:xfrm>
            <a:off x="6273800" y="6389688"/>
            <a:ext cx="5715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r" eaLnBrk="1" hangingPunct="1">
              <a:spcBef>
                <a:spcPct val="50000"/>
              </a:spcBef>
            </a:pPr>
            <a:r>
              <a:rPr lang="en-US" altLang="en-US" i="1" dirty="0" err="1">
                <a:solidFill>
                  <a:schemeClr val="bg1"/>
                </a:solidFill>
              </a:rPr>
              <a:t>Steenbakkers</a:t>
            </a:r>
            <a:r>
              <a:rPr lang="en-US" altLang="en-US" i="1" dirty="0">
                <a:solidFill>
                  <a:schemeClr val="bg1"/>
                </a:solidFill>
              </a:rPr>
              <a:t> R. </a:t>
            </a:r>
            <a:r>
              <a:rPr lang="en-US" altLang="en-US" i="1" dirty="0" err="1">
                <a:solidFill>
                  <a:schemeClr val="bg1"/>
                </a:solidFill>
              </a:rPr>
              <a:t>Int</a:t>
            </a:r>
            <a:r>
              <a:rPr lang="en-US" altLang="en-US" i="1" dirty="0">
                <a:solidFill>
                  <a:schemeClr val="bg1"/>
                </a:solidFill>
              </a:rPr>
              <a:t> J </a:t>
            </a:r>
            <a:r>
              <a:rPr lang="en-US" altLang="en-US" i="1" dirty="0" err="1">
                <a:solidFill>
                  <a:schemeClr val="bg1"/>
                </a:solidFill>
              </a:rPr>
              <a:t>Radiat</a:t>
            </a:r>
            <a:r>
              <a:rPr lang="en-US" altLang="en-US" i="1" dirty="0">
                <a:solidFill>
                  <a:schemeClr val="bg1"/>
                </a:solidFill>
              </a:rPr>
              <a:t> </a:t>
            </a:r>
            <a:r>
              <a:rPr lang="en-US" altLang="en-US" i="1" dirty="0" err="1">
                <a:solidFill>
                  <a:schemeClr val="bg1"/>
                </a:solidFill>
              </a:rPr>
              <a:t>Oncol</a:t>
            </a:r>
            <a:r>
              <a:rPr lang="en-US" altLang="en-US" i="1" dirty="0">
                <a:solidFill>
                  <a:schemeClr val="bg1"/>
                </a:solidFill>
              </a:rPr>
              <a:t> </a:t>
            </a:r>
            <a:r>
              <a:rPr lang="en-US" altLang="en-US" i="1" dirty="0" err="1">
                <a:solidFill>
                  <a:schemeClr val="bg1"/>
                </a:solidFill>
              </a:rPr>
              <a:t>Biol</a:t>
            </a:r>
            <a:r>
              <a:rPr lang="en-US" altLang="en-US" i="1" dirty="0">
                <a:solidFill>
                  <a:schemeClr val="bg1"/>
                </a:solidFill>
              </a:rPr>
              <a:t> Phys. 2006;64:435.</a:t>
            </a:r>
          </a:p>
        </p:txBody>
      </p:sp>
      <p:pic>
        <p:nvPicPr>
          <p:cNvPr id="53251" name="Picture 4" descr="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255588"/>
            <a:ext cx="3200400"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5" descr="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14" y="255588"/>
            <a:ext cx="3203575"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3757149"/>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object 2"/>
          <p:cNvSpPr>
            <a:spLocks noChangeArrowheads="1"/>
          </p:cNvSpPr>
          <p:nvPr/>
        </p:nvSpPr>
        <p:spPr bwMode="auto">
          <a:xfrm>
            <a:off x="3429001" y="228600"/>
            <a:ext cx="5534025" cy="60960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endParaRPr lang="en-US" altLang="en-US">
              <a:latin typeface="Tahoma" panose="020B0604030504040204" pitchFamily="34" charset="0"/>
            </a:endParaRPr>
          </a:p>
        </p:txBody>
      </p:sp>
      <p:sp>
        <p:nvSpPr>
          <p:cNvPr id="3" name="object 3"/>
          <p:cNvSpPr txBox="1"/>
          <p:nvPr/>
        </p:nvSpPr>
        <p:spPr>
          <a:xfrm>
            <a:off x="3581401" y="6362701"/>
            <a:ext cx="5218113" cy="320675"/>
          </a:xfrm>
          <a:prstGeom prst="rect">
            <a:avLst/>
          </a:prstGeom>
        </p:spPr>
        <p:txBody>
          <a:bodyPr lIns="0" tIns="12700" rIns="0" bIns="0">
            <a:spAutoFit/>
          </a:bodyPr>
          <a:lstStyle/>
          <a:p>
            <a:pPr marL="12700" fontAlgn="auto">
              <a:spcBef>
                <a:spcPts val="100"/>
              </a:spcBef>
              <a:spcAft>
                <a:spcPts val="0"/>
              </a:spcAft>
              <a:defRPr/>
            </a:pPr>
            <a:r>
              <a:rPr lang="en-US" sz="2000" dirty="0">
                <a:latin typeface="Arial"/>
                <a:cs typeface="Arial"/>
              </a:rPr>
              <a:t>NSCLC</a:t>
            </a:r>
            <a:r>
              <a:rPr sz="2000" dirty="0">
                <a:latin typeface="Arial"/>
                <a:cs typeface="Arial"/>
              </a:rPr>
              <a:t>. </a:t>
            </a:r>
            <a:r>
              <a:rPr lang="sr-Latn-RS" sz="2000" dirty="0" err="1" smtClean="0">
                <a:latin typeface="Arial"/>
                <a:cs typeface="Arial"/>
              </a:rPr>
              <a:t>atelectasis</a:t>
            </a:r>
            <a:endParaRPr sz="2000" dirty="0">
              <a:latin typeface="Arial"/>
              <a:cs typeface="Arial"/>
            </a:endParaRPr>
          </a:p>
        </p:txBody>
      </p:sp>
    </p:spTree>
    <p:extLst>
      <p:ext uri="{BB962C8B-B14F-4D97-AF65-F5344CB8AC3E}">
        <p14:creationId xmlns:p14="http://schemas.microsoft.com/office/powerpoint/2010/main" val="1247152587"/>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574954" y="211396"/>
            <a:ext cx="10740746" cy="6296299"/>
          </a:xfrm>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362" y="365126"/>
            <a:ext cx="12015276" cy="6196219"/>
          </a:xfrm>
        </p:spPr>
      </p:pic>
    </p:spTree>
    <p:extLst>
      <p:ext uri="{BB962C8B-B14F-4D97-AF65-F5344CB8AC3E}">
        <p14:creationId xmlns:p14="http://schemas.microsoft.com/office/powerpoint/2010/main" val="25820096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489825" y="935038"/>
            <a:ext cx="2789236" cy="3179761"/>
          </a:xfrm>
          <a:prstGeom prst="rect">
            <a:avLst/>
          </a:prstGeom>
        </p:spPr>
      </p:pic>
      <p:pic>
        <p:nvPicPr>
          <p:cNvPr id="3" name="object 3"/>
          <p:cNvPicPr/>
          <p:nvPr/>
        </p:nvPicPr>
        <p:blipFill>
          <a:blip r:embed="rId3" cstate="print"/>
          <a:stretch>
            <a:fillRect/>
          </a:stretch>
        </p:blipFill>
        <p:spPr>
          <a:xfrm>
            <a:off x="4441826" y="923926"/>
            <a:ext cx="2927413" cy="3191317"/>
          </a:xfrm>
          <a:prstGeom prst="rect">
            <a:avLst/>
          </a:prstGeom>
        </p:spPr>
      </p:pic>
      <p:grpSp>
        <p:nvGrpSpPr>
          <p:cNvPr id="4" name="object 4"/>
          <p:cNvGrpSpPr/>
          <p:nvPr/>
        </p:nvGrpSpPr>
        <p:grpSpPr>
          <a:xfrm>
            <a:off x="1651000" y="935039"/>
            <a:ext cx="2712721" cy="3156268"/>
            <a:chOff x="327025" y="1282700"/>
            <a:chExt cx="2512695" cy="2808605"/>
          </a:xfrm>
        </p:grpSpPr>
        <p:pic>
          <p:nvPicPr>
            <p:cNvPr id="5" name="object 5"/>
            <p:cNvPicPr/>
            <p:nvPr/>
          </p:nvPicPr>
          <p:blipFill>
            <a:blip r:embed="rId4" cstate="print"/>
            <a:stretch>
              <a:fillRect/>
            </a:stretch>
          </p:blipFill>
          <p:spPr>
            <a:xfrm>
              <a:off x="327025" y="1282700"/>
              <a:ext cx="2512529" cy="2808287"/>
            </a:xfrm>
            <a:prstGeom prst="rect">
              <a:avLst/>
            </a:prstGeom>
          </p:spPr>
        </p:pic>
        <p:sp>
          <p:nvSpPr>
            <p:cNvPr id="6" name="object 6"/>
            <p:cNvSpPr/>
            <p:nvPr/>
          </p:nvSpPr>
          <p:spPr>
            <a:xfrm>
              <a:off x="611559" y="1700808"/>
              <a:ext cx="416559" cy="624840"/>
            </a:xfrm>
            <a:custGeom>
              <a:avLst/>
              <a:gdLst/>
              <a:ahLst/>
              <a:cxnLst/>
              <a:rect l="l" t="t" r="r" b="b"/>
              <a:pathLst>
                <a:path w="416559" h="624839">
                  <a:moveTo>
                    <a:pt x="0" y="0"/>
                  </a:moveTo>
                  <a:lnTo>
                    <a:pt x="416356" y="624535"/>
                  </a:lnTo>
                </a:path>
              </a:pathLst>
            </a:custGeom>
            <a:ln w="28575">
              <a:solidFill>
                <a:srgbClr val="DC5924"/>
              </a:solidFill>
            </a:ln>
          </p:spPr>
          <p:txBody>
            <a:bodyPr wrap="square" lIns="0" tIns="0" rIns="0" bIns="0" rtlCol="0"/>
            <a:lstStyle/>
            <a:p>
              <a:endParaRPr/>
            </a:p>
          </p:txBody>
        </p:sp>
        <p:sp>
          <p:nvSpPr>
            <p:cNvPr id="7" name="object 7"/>
            <p:cNvSpPr/>
            <p:nvPr/>
          </p:nvSpPr>
          <p:spPr>
            <a:xfrm>
              <a:off x="938754" y="2226274"/>
              <a:ext cx="89535" cy="99060"/>
            </a:xfrm>
            <a:custGeom>
              <a:avLst/>
              <a:gdLst/>
              <a:ahLst/>
              <a:cxnLst/>
              <a:rect l="l" t="t" r="r" b="b"/>
              <a:pathLst>
                <a:path w="89534" h="99060">
                  <a:moveTo>
                    <a:pt x="83223" y="0"/>
                  </a:moveTo>
                  <a:lnTo>
                    <a:pt x="89166" y="99060"/>
                  </a:lnTo>
                  <a:lnTo>
                    <a:pt x="0" y="55473"/>
                  </a:lnTo>
                </a:path>
              </a:pathLst>
            </a:custGeom>
            <a:ln w="28575">
              <a:solidFill>
                <a:srgbClr val="DC5924"/>
              </a:solidFill>
            </a:ln>
          </p:spPr>
          <p:txBody>
            <a:bodyPr wrap="square" lIns="0" tIns="0" rIns="0" bIns="0" rtlCol="0"/>
            <a:lstStyle/>
            <a:p>
              <a:endParaRPr/>
            </a:p>
          </p:txBody>
        </p:sp>
      </p:grpSp>
      <p:sp>
        <p:nvSpPr>
          <p:cNvPr id="8" name="object 8"/>
          <p:cNvSpPr txBox="1"/>
          <p:nvPr/>
        </p:nvSpPr>
        <p:spPr>
          <a:xfrm>
            <a:off x="5109813" y="4457890"/>
            <a:ext cx="4837430" cy="452120"/>
          </a:xfrm>
          <a:prstGeom prst="rect">
            <a:avLst/>
          </a:prstGeom>
        </p:spPr>
        <p:txBody>
          <a:bodyPr vert="horz" wrap="square" lIns="0" tIns="12065" rIns="0" bIns="0" rtlCol="0">
            <a:spAutoFit/>
          </a:bodyPr>
          <a:lstStyle/>
          <a:p>
            <a:pPr marL="50800">
              <a:spcBef>
                <a:spcPts val="95"/>
              </a:spcBef>
              <a:tabLst>
                <a:tab pos="2684780" algn="l"/>
              </a:tabLst>
            </a:pPr>
            <a:r>
              <a:rPr sz="2775" b="1" spc="-7" baseline="25525" dirty="0">
                <a:latin typeface="Times New Roman"/>
                <a:cs typeface="Times New Roman"/>
              </a:rPr>
              <a:t>18</a:t>
            </a:r>
            <a:r>
              <a:rPr sz="2800" b="1" spc="-5" dirty="0">
                <a:latin typeface="Times New Roman"/>
                <a:cs typeface="Times New Roman"/>
              </a:rPr>
              <a:t>F-FDG	</a:t>
            </a:r>
            <a:r>
              <a:rPr sz="2775" b="1" spc="-15" baseline="25525" dirty="0">
                <a:latin typeface="Times New Roman"/>
                <a:cs typeface="Times New Roman"/>
              </a:rPr>
              <a:t>11</a:t>
            </a:r>
            <a:r>
              <a:rPr sz="2800" b="1" spc="-10" dirty="0">
                <a:latin typeface="Times New Roman"/>
                <a:cs typeface="Times New Roman"/>
              </a:rPr>
              <a:t>C-metionine</a:t>
            </a:r>
            <a:endParaRPr sz="2800">
              <a:latin typeface="Times New Roman"/>
              <a:cs typeface="Times New Roman"/>
            </a:endParaRPr>
          </a:p>
        </p:txBody>
      </p:sp>
      <p:sp>
        <p:nvSpPr>
          <p:cNvPr id="9" name="object 9"/>
          <p:cNvSpPr txBox="1"/>
          <p:nvPr/>
        </p:nvSpPr>
        <p:spPr>
          <a:xfrm>
            <a:off x="2693809" y="4386537"/>
            <a:ext cx="755015" cy="452120"/>
          </a:xfrm>
          <a:prstGeom prst="rect">
            <a:avLst/>
          </a:prstGeom>
        </p:spPr>
        <p:txBody>
          <a:bodyPr vert="horz" wrap="square" lIns="0" tIns="12065" rIns="0" bIns="0" rtlCol="0">
            <a:spAutoFit/>
          </a:bodyPr>
          <a:lstStyle/>
          <a:p>
            <a:pPr marL="12700">
              <a:spcBef>
                <a:spcPts val="95"/>
              </a:spcBef>
            </a:pPr>
            <a:r>
              <a:rPr sz="2800" b="1" spc="-5" dirty="0">
                <a:latin typeface="Times New Roman"/>
                <a:cs typeface="Times New Roman"/>
              </a:rPr>
              <a:t>M</a:t>
            </a:r>
            <a:r>
              <a:rPr sz="2800" b="1" spc="-10" dirty="0">
                <a:latin typeface="Times New Roman"/>
                <a:cs typeface="Times New Roman"/>
              </a:rPr>
              <a:t>RI</a:t>
            </a:r>
            <a:endParaRPr sz="2800">
              <a:latin typeface="Times New Roman"/>
              <a:cs typeface="Times New Roman"/>
            </a:endParaRPr>
          </a:p>
        </p:txBody>
      </p:sp>
      <p:sp>
        <p:nvSpPr>
          <p:cNvPr id="10" name="object 10"/>
          <p:cNvSpPr txBox="1"/>
          <p:nvPr/>
        </p:nvSpPr>
        <p:spPr>
          <a:xfrm>
            <a:off x="1447799" y="5257934"/>
            <a:ext cx="8983133" cy="1345881"/>
          </a:xfrm>
          <a:prstGeom prst="rect">
            <a:avLst/>
          </a:prstGeom>
        </p:spPr>
        <p:txBody>
          <a:bodyPr vert="horz" wrap="square" lIns="0" tIns="12065" rIns="0" bIns="0" rtlCol="0">
            <a:spAutoFit/>
          </a:bodyPr>
          <a:lstStyle/>
          <a:p>
            <a:pPr algn="ctr">
              <a:lnSpc>
                <a:spcPts val="3360"/>
              </a:lnSpc>
              <a:spcBef>
                <a:spcPts val="95"/>
              </a:spcBef>
            </a:pPr>
            <a:r>
              <a:rPr lang="sr-Latn-RS" sz="2400" spc="-15" dirty="0" err="1" smtClean="0">
                <a:latin typeface="Arial" panose="020B0604020202020204" pitchFamily="34" charset="0"/>
                <a:cs typeface="Arial" panose="020B0604020202020204" pitchFamily="34" charset="0"/>
              </a:rPr>
              <a:t>Astrocitoma</a:t>
            </a:r>
            <a:endParaRPr lang="ru-RU" sz="2400" spc="-15" dirty="0" smtClean="0">
              <a:latin typeface="Arial" panose="020B0604020202020204" pitchFamily="34" charset="0"/>
              <a:cs typeface="Arial" panose="020B0604020202020204" pitchFamily="34" charset="0"/>
            </a:endParaRPr>
          </a:p>
          <a:p>
            <a:pPr>
              <a:lnSpc>
                <a:spcPts val="3360"/>
              </a:lnSpc>
              <a:spcBef>
                <a:spcPts val="95"/>
              </a:spcBef>
            </a:pPr>
            <a:r>
              <a:rPr lang="ru-RU" sz="2400" spc="-15" baseline="30000" dirty="0" smtClean="0">
                <a:latin typeface="Arial" panose="020B0604020202020204" pitchFamily="34" charset="0"/>
                <a:cs typeface="Arial" panose="020B0604020202020204" pitchFamily="34" charset="0"/>
              </a:rPr>
              <a:t>18</a:t>
            </a:r>
            <a:r>
              <a:rPr lang="ru-RU" sz="2400" spc="-15" dirty="0" smtClean="0">
                <a:latin typeface="Arial" panose="020B0604020202020204" pitchFamily="34" charset="0"/>
                <a:cs typeface="Arial" panose="020B0604020202020204" pitchFamily="34" charset="0"/>
              </a:rPr>
              <a:t>F-FDG </a:t>
            </a:r>
            <a:r>
              <a:rPr lang="sr-Latn-RS" sz="2400" spc="-15" dirty="0">
                <a:latin typeface="Arial" panose="020B0604020202020204" pitchFamily="34" charset="0"/>
                <a:cs typeface="Arial" panose="020B0604020202020204" pitchFamily="34" charset="0"/>
              </a:rPr>
              <a:t>negative </a:t>
            </a:r>
            <a:r>
              <a:rPr lang="sr-Latn-RS" sz="2400" spc="-15" dirty="0" err="1">
                <a:latin typeface="Arial" panose="020B0604020202020204" pitchFamily="34" charset="0"/>
                <a:cs typeface="Arial" panose="020B0604020202020204" pitchFamily="34" charset="0"/>
              </a:rPr>
              <a:t>uptake</a:t>
            </a:r>
            <a:endParaRPr lang="ru-RU" sz="2400" spc="-15" dirty="0" smtClean="0">
              <a:latin typeface="Arial" panose="020B0604020202020204" pitchFamily="34" charset="0"/>
              <a:cs typeface="Arial" panose="020B0604020202020204" pitchFamily="34" charset="0"/>
            </a:endParaRPr>
          </a:p>
          <a:p>
            <a:pPr>
              <a:lnSpc>
                <a:spcPts val="3360"/>
              </a:lnSpc>
              <a:spcBef>
                <a:spcPts val="95"/>
              </a:spcBef>
            </a:pPr>
            <a:r>
              <a:rPr lang="ru-RU" sz="2400" spc="-15" baseline="30000" dirty="0" smtClean="0">
                <a:solidFill>
                  <a:srgbClr val="FFFF00"/>
                </a:solidFill>
                <a:latin typeface="Arial" panose="020B0604020202020204" pitchFamily="34" charset="0"/>
                <a:cs typeface="Arial" panose="020B0604020202020204" pitchFamily="34" charset="0"/>
              </a:rPr>
              <a:t>11</a:t>
            </a:r>
            <a:r>
              <a:rPr lang="ru-RU" sz="2400" spc="-15" dirty="0" smtClean="0">
                <a:solidFill>
                  <a:srgbClr val="FFFF00"/>
                </a:solidFill>
                <a:latin typeface="Arial" panose="020B0604020202020204" pitchFamily="34" charset="0"/>
                <a:cs typeface="Arial" panose="020B0604020202020204" pitchFamily="34" charset="0"/>
              </a:rPr>
              <a:t>С-метионин</a:t>
            </a:r>
            <a:r>
              <a:rPr lang="ru-RU" sz="2400" spc="-15" dirty="0">
                <a:latin typeface="Arial" panose="020B0604020202020204" pitchFamily="34" charset="0"/>
                <a:cs typeface="Arial" panose="020B0604020202020204" pitchFamily="34" charset="0"/>
              </a:rPr>
              <a:t> </a:t>
            </a:r>
            <a:r>
              <a:rPr lang="sr-Latn-RS" sz="2400" spc="-15" dirty="0" err="1" smtClean="0">
                <a:latin typeface="Arial" panose="020B0604020202020204" pitchFamily="34" charset="0"/>
                <a:cs typeface="Arial" panose="020B0604020202020204" pitchFamily="34" charset="0"/>
              </a:rPr>
              <a:t>positivie</a:t>
            </a:r>
            <a:r>
              <a:rPr lang="sr-Latn-RS" sz="2400" spc="-15" dirty="0" smtClean="0">
                <a:latin typeface="Arial" panose="020B0604020202020204" pitchFamily="34" charset="0"/>
                <a:cs typeface="Arial" panose="020B0604020202020204" pitchFamily="34" charset="0"/>
              </a:rPr>
              <a:t> </a:t>
            </a:r>
            <a:r>
              <a:rPr lang="sr-Latn-RS" sz="2400" spc="-15" dirty="0" err="1" smtClean="0">
                <a:latin typeface="Arial" panose="020B0604020202020204" pitchFamily="34" charset="0"/>
                <a:cs typeface="Arial" panose="020B0604020202020204" pitchFamily="34" charset="0"/>
              </a:rPr>
              <a:t>uptake</a:t>
            </a:r>
            <a:endParaRPr lang="ru-RU" sz="2400" spc="-15" dirty="0" smtClean="0">
              <a:latin typeface="Arial" panose="020B0604020202020204" pitchFamily="34" charset="0"/>
              <a:cs typeface="Arial" panose="020B0604020202020204" pitchFamily="34" charset="0"/>
            </a:endParaRPr>
          </a:p>
        </p:txBody>
      </p:sp>
      <p:grpSp>
        <p:nvGrpSpPr>
          <p:cNvPr id="11" name="object 11"/>
          <p:cNvGrpSpPr/>
          <p:nvPr/>
        </p:nvGrpSpPr>
        <p:grpSpPr>
          <a:xfrm>
            <a:off x="5145608" y="1362486"/>
            <a:ext cx="445134" cy="653415"/>
            <a:chOff x="3621608" y="1362485"/>
            <a:chExt cx="445134" cy="653415"/>
          </a:xfrm>
        </p:grpSpPr>
        <p:sp>
          <p:nvSpPr>
            <p:cNvPr id="12" name="object 12"/>
            <p:cNvSpPr/>
            <p:nvPr/>
          </p:nvSpPr>
          <p:spPr>
            <a:xfrm>
              <a:off x="3635895" y="1376772"/>
              <a:ext cx="416559" cy="624840"/>
            </a:xfrm>
            <a:custGeom>
              <a:avLst/>
              <a:gdLst/>
              <a:ahLst/>
              <a:cxnLst/>
              <a:rect l="l" t="t" r="r" b="b"/>
              <a:pathLst>
                <a:path w="416560" h="624839">
                  <a:moveTo>
                    <a:pt x="0" y="0"/>
                  </a:moveTo>
                  <a:lnTo>
                    <a:pt x="416356" y="624535"/>
                  </a:lnTo>
                </a:path>
              </a:pathLst>
            </a:custGeom>
            <a:ln w="28575">
              <a:solidFill>
                <a:srgbClr val="DC5924"/>
              </a:solidFill>
            </a:ln>
          </p:spPr>
          <p:txBody>
            <a:bodyPr wrap="square" lIns="0" tIns="0" rIns="0" bIns="0" rtlCol="0"/>
            <a:lstStyle/>
            <a:p>
              <a:endParaRPr/>
            </a:p>
          </p:txBody>
        </p:sp>
        <p:sp>
          <p:nvSpPr>
            <p:cNvPr id="13" name="object 13"/>
            <p:cNvSpPr/>
            <p:nvPr/>
          </p:nvSpPr>
          <p:spPr>
            <a:xfrm>
              <a:off x="3963090" y="1902239"/>
              <a:ext cx="89535" cy="99060"/>
            </a:xfrm>
            <a:custGeom>
              <a:avLst/>
              <a:gdLst/>
              <a:ahLst/>
              <a:cxnLst/>
              <a:rect l="l" t="t" r="r" b="b"/>
              <a:pathLst>
                <a:path w="89535" h="99060">
                  <a:moveTo>
                    <a:pt x="83223" y="0"/>
                  </a:moveTo>
                  <a:lnTo>
                    <a:pt x="89166" y="99060"/>
                  </a:lnTo>
                  <a:lnTo>
                    <a:pt x="0" y="55473"/>
                  </a:lnTo>
                </a:path>
              </a:pathLst>
            </a:custGeom>
            <a:ln w="28575">
              <a:solidFill>
                <a:srgbClr val="DC5924"/>
              </a:solidFill>
            </a:ln>
          </p:spPr>
          <p:txBody>
            <a:bodyPr wrap="square" lIns="0" tIns="0" rIns="0" bIns="0" rtlCol="0"/>
            <a:lstStyle/>
            <a:p>
              <a:endParaRPr/>
            </a:p>
          </p:txBody>
        </p:sp>
      </p:grpSp>
      <p:grpSp>
        <p:nvGrpSpPr>
          <p:cNvPr id="14" name="object 14"/>
          <p:cNvGrpSpPr/>
          <p:nvPr/>
        </p:nvGrpSpPr>
        <p:grpSpPr>
          <a:xfrm>
            <a:off x="8097936" y="1514886"/>
            <a:ext cx="445134" cy="653415"/>
            <a:chOff x="6573936" y="1514885"/>
            <a:chExt cx="445134" cy="653415"/>
          </a:xfrm>
        </p:grpSpPr>
        <p:sp>
          <p:nvSpPr>
            <p:cNvPr id="15" name="object 15"/>
            <p:cNvSpPr/>
            <p:nvPr/>
          </p:nvSpPr>
          <p:spPr>
            <a:xfrm>
              <a:off x="6588224" y="1529172"/>
              <a:ext cx="416559" cy="624840"/>
            </a:xfrm>
            <a:custGeom>
              <a:avLst/>
              <a:gdLst/>
              <a:ahLst/>
              <a:cxnLst/>
              <a:rect l="l" t="t" r="r" b="b"/>
              <a:pathLst>
                <a:path w="416559" h="624839">
                  <a:moveTo>
                    <a:pt x="0" y="0"/>
                  </a:moveTo>
                  <a:lnTo>
                    <a:pt x="416356" y="624535"/>
                  </a:lnTo>
                </a:path>
              </a:pathLst>
            </a:custGeom>
            <a:ln w="28575">
              <a:solidFill>
                <a:srgbClr val="DC5924"/>
              </a:solidFill>
            </a:ln>
          </p:spPr>
          <p:txBody>
            <a:bodyPr wrap="square" lIns="0" tIns="0" rIns="0" bIns="0" rtlCol="0"/>
            <a:lstStyle/>
            <a:p>
              <a:endParaRPr/>
            </a:p>
          </p:txBody>
        </p:sp>
        <p:sp>
          <p:nvSpPr>
            <p:cNvPr id="16" name="object 16"/>
            <p:cNvSpPr/>
            <p:nvPr/>
          </p:nvSpPr>
          <p:spPr>
            <a:xfrm>
              <a:off x="6915419" y="2054639"/>
              <a:ext cx="89535" cy="99695"/>
            </a:xfrm>
            <a:custGeom>
              <a:avLst/>
              <a:gdLst/>
              <a:ahLst/>
              <a:cxnLst/>
              <a:rect l="l" t="t" r="r" b="b"/>
              <a:pathLst>
                <a:path w="89534" h="99694">
                  <a:moveTo>
                    <a:pt x="83223" y="0"/>
                  </a:moveTo>
                  <a:lnTo>
                    <a:pt x="89166" y="99072"/>
                  </a:lnTo>
                  <a:lnTo>
                    <a:pt x="0" y="55473"/>
                  </a:lnTo>
                </a:path>
              </a:pathLst>
            </a:custGeom>
            <a:ln w="28575">
              <a:solidFill>
                <a:srgbClr val="DC5924"/>
              </a:solidFill>
            </a:ln>
          </p:spPr>
          <p:txBody>
            <a:bodyPr wrap="square" lIns="0" tIns="0" rIns="0" bIns="0" rtlCol="0"/>
            <a:lstStyle/>
            <a:p>
              <a:endParaRPr/>
            </a:p>
          </p:txBody>
        </p:sp>
      </p:grpSp>
      <p:sp>
        <p:nvSpPr>
          <p:cNvPr id="17" name="TextBox 16"/>
          <p:cNvSpPr txBox="1"/>
          <p:nvPr/>
        </p:nvSpPr>
        <p:spPr>
          <a:xfrm>
            <a:off x="4441826" y="155768"/>
            <a:ext cx="2488182" cy="584775"/>
          </a:xfrm>
          <a:prstGeom prst="rect">
            <a:avLst/>
          </a:prstGeom>
          <a:noFill/>
        </p:spPr>
        <p:txBody>
          <a:bodyPr wrap="none" rtlCol="0">
            <a:spAutoFit/>
          </a:bodyPr>
          <a:lstStyle/>
          <a:p>
            <a:r>
              <a:rPr lang="sr-Latn-RS" sz="3200" b="1" dirty="0" err="1" smtClean="0">
                <a:solidFill>
                  <a:srgbClr val="FFFF00"/>
                </a:solidFill>
              </a:rPr>
              <a:t>Brain</a:t>
            </a:r>
            <a:r>
              <a:rPr lang="sr-Latn-RS" sz="3200" b="1" dirty="0" smtClean="0">
                <a:solidFill>
                  <a:srgbClr val="FFFF00"/>
                </a:solidFill>
              </a:rPr>
              <a:t> </a:t>
            </a:r>
            <a:r>
              <a:rPr lang="sr-Latn-RS" sz="3200" b="1" dirty="0" err="1" smtClean="0">
                <a:solidFill>
                  <a:srgbClr val="FFFF00"/>
                </a:solidFill>
              </a:rPr>
              <a:t>tumors</a:t>
            </a:r>
            <a:endParaRPr lang="en-US" sz="3200" b="1" dirty="0">
              <a:solidFill>
                <a:srgbClr val="FFFF00"/>
              </a:solidFill>
            </a:endParaRPr>
          </a:p>
        </p:txBody>
      </p:sp>
    </p:spTree>
    <p:extLst>
      <p:ext uri="{BB962C8B-B14F-4D97-AF65-F5344CB8AC3E}">
        <p14:creationId xmlns:p14="http://schemas.microsoft.com/office/powerpoint/2010/main" val="2893628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731432" y="451506"/>
            <a:ext cx="5743575" cy="4181475"/>
            <a:chOff x="1676399" y="304800"/>
            <a:chExt cx="5743575" cy="4181475"/>
          </a:xfrm>
        </p:grpSpPr>
        <p:pic>
          <p:nvPicPr>
            <p:cNvPr id="3" name="object 3"/>
            <p:cNvPicPr/>
            <p:nvPr/>
          </p:nvPicPr>
          <p:blipFill>
            <a:blip r:embed="rId2" cstate="print"/>
            <a:stretch>
              <a:fillRect/>
            </a:stretch>
          </p:blipFill>
          <p:spPr>
            <a:xfrm>
              <a:off x="1676399" y="304800"/>
              <a:ext cx="5743575" cy="4181475"/>
            </a:xfrm>
            <a:prstGeom prst="rect">
              <a:avLst/>
            </a:prstGeom>
          </p:spPr>
        </p:pic>
        <p:sp>
          <p:nvSpPr>
            <p:cNvPr id="4" name="object 4"/>
            <p:cNvSpPr/>
            <p:nvPr/>
          </p:nvSpPr>
          <p:spPr>
            <a:xfrm>
              <a:off x="2175832" y="707758"/>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5" name="object 5"/>
            <p:cNvSpPr/>
            <p:nvPr/>
          </p:nvSpPr>
          <p:spPr>
            <a:xfrm>
              <a:off x="3113409" y="657593"/>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6" name="object 6"/>
            <p:cNvSpPr/>
            <p:nvPr/>
          </p:nvSpPr>
          <p:spPr>
            <a:xfrm>
              <a:off x="2132969" y="2874932"/>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7" name="object 7"/>
            <p:cNvSpPr/>
            <p:nvPr/>
          </p:nvSpPr>
          <p:spPr>
            <a:xfrm>
              <a:off x="3031286" y="2824767"/>
              <a:ext cx="85725" cy="100330"/>
            </a:xfrm>
            <a:custGeom>
              <a:avLst/>
              <a:gdLst/>
              <a:ahLst/>
              <a:cxnLst/>
              <a:rect l="l" t="t" r="r" b="b"/>
              <a:pathLst>
                <a:path w="85725" h="100329">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8" name="object 8"/>
            <p:cNvSpPr/>
            <p:nvPr/>
          </p:nvSpPr>
          <p:spPr>
            <a:xfrm>
              <a:off x="4792545" y="764703"/>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9" name="object 9"/>
            <p:cNvSpPr/>
            <p:nvPr/>
          </p:nvSpPr>
          <p:spPr>
            <a:xfrm>
              <a:off x="5686646" y="714692"/>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10" name="object 10"/>
            <p:cNvSpPr/>
            <p:nvPr/>
          </p:nvSpPr>
          <p:spPr>
            <a:xfrm>
              <a:off x="4932039" y="2924943"/>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11" name="object 11"/>
            <p:cNvSpPr/>
            <p:nvPr/>
          </p:nvSpPr>
          <p:spPr>
            <a:xfrm>
              <a:off x="5826140" y="2874932"/>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grpSp>
      <p:sp>
        <p:nvSpPr>
          <p:cNvPr id="12" name="object 12"/>
          <p:cNvSpPr txBox="1"/>
          <p:nvPr/>
        </p:nvSpPr>
        <p:spPr>
          <a:xfrm>
            <a:off x="556698" y="4790699"/>
            <a:ext cx="10820399" cy="1885131"/>
          </a:xfrm>
          <a:prstGeom prst="rect">
            <a:avLst/>
          </a:prstGeom>
        </p:spPr>
        <p:txBody>
          <a:bodyPr vert="horz" wrap="square" lIns="0" tIns="12700" rIns="0" bIns="0" rtlCol="0">
            <a:spAutoFit/>
          </a:bodyPr>
          <a:lstStyle/>
          <a:p>
            <a:pPr marL="37465" marR="30480">
              <a:spcBef>
                <a:spcPts val="100"/>
              </a:spcBef>
            </a:pPr>
            <a:r>
              <a:rPr lang="sr-Latn-RS" sz="2400" spc="-5" dirty="0" smtClean="0">
                <a:latin typeface="Arial" panose="020B0604020202020204" pitchFamily="34" charset="0"/>
                <a:cs typeface="Arial" panose="020B0604020202020204" pitchFamily="34" charset="0"/>
              </a:rPr>
              <a:t>		</a:t>
            </a:r>
            <a:r>
              <a:rPr lang="ru-RU" sz="2400" spc="-5" dirty="0" smtClean="0">
                <a:latin typeface="Arial" panose="020B0604020202020204" pitchFamily="34" charset="0"/>
                <a:cs typeface="Arial" panose="020B0604020202020204" pitchFamily="34" charset="0"/>
              </a:rPr>
              <a:t>PET </a:t>
            </a:r>
            <a:r>
              <a:rPr lang="ru-RU" sz="2400" spc="-5" dirty="0" smtClean="0">
                <a:latin typeface="Arial" panose="020B0604020202020204" pitchFamily="34" charset="0"/>
                <a:cs typeface="Arial" panose="020B0604020202020204" pitchFamily="34" charset="0"/>
              </a:rPr>
              <a:t>/ </a:t>
            </a:r>
            <a:r>
              <a:rPr lang="ru-RU" sz="2400" spc="-5" baseline="30000" dirty="0" smtClean="0">
                <a:latin typeface="Arial" panose="020B0604020202020204" pitchFamily="34" charset="0"/>
                <a:cs typeface="Arial" panose="020B0604020202020204" pitchFamily="34" charset="0"/>
              </a:rPr>
              <a:t>18</a:t>
            </a:r>
            <a:r>
              <a:rPr lang="ru-RU" sz="2400" spc="-5" dirty="0" smtClean="0">
                <a:latin typeface="Arial" panose="020B0604020202020204" pitchFamily="34" charset="0"/>
                <a:cs typeface="Arial" panose="020B0604020202020204" pitchFamily="34" charset="0"/>
              </a:rPr>
              <a:t>FDG </a:t>
            </a:r>
            <a:r>
              <a:rPr lang="sr-Latn-RS" sz="2400" spc="-5" dirty="0" smtClean="0">
                <a:latin typeface="Arial" panose="020B0604020202020204" pitchFamily="34" charset="0"/>
                <a:cs typeface="Arial" panose="020B0604020202020204" pitchFamily="34" charset="0"/>
              </a:rPr>
              <a:t>		</a:t>
            </a:r>
            <a:r>
              <a:rPr lang="ru-RU" sz="2400" spc="-5" baseline="30000" dirty="0" smtClean="0">
                <a:latin typeface="Arial" panose="020B0604020202020204" pitchFamily="34" charset="0"/>
                <a:cs typeface="Arial" panose="020B0604020202020204" pitchFamily="34" charset="0"/>
              </a:rPr>
              <a:t>11</a:t>
            </a:r>
            <a:r>
              <a:rPr lang="ru-RU" sz="2400" spc="-5" dirty="0" smtClean="0">
                <a:latin typeface="Arial" panose="020B0604020202020204" pitchFamily="34" charset="0"/>
                <a:cs typeface="Arial" panose="020B0604020202020204" pitchFamily="34" charset="0"/>
              </a:rPr>
              <a:t>C-</a:t>
            </a:r>
            <a:r>
              <a:rPr lang="sr-Latn-RS" sz="2400" spc="-5" dirty="0" err="1" smtClean="0">
                <a:latin typeface="Arial" panose="020B0604020202020204" pitchFamily="34" charset="0"/>
                <a:cs typeface="Arial" panose="020B0604020202020204" pitchFamily="34" charset="0"/>
              </a:rPr>
              <a:t>methionine</a:t>
            </a:r>
            <a:endParaRPr lang="sr-Latn-RS" sz="2400" spc="-5" dirty="0" smtClean="0">
              <a:latin typeface="Arial" panose="020B0604020202020204" pitchFamily="34" charset="0"/>
              <a:cs typeface="Arial" panose="020B0604020202020204" pitchFamily="34" charset="0"/>
            </a:endParaRPr>
          </a:p>
          <a:p>
            <a:pPr marL="37465" marR="30480">
              <a:spcBef>
                <a:spcPts val="100"/>
              </a:spcBef>
            </a:pPr>
            <a:endParaRPr lang="sr-Latn-RS" sz="2400" spc="-5" dirty="0" smtClean="0">
              <a:latin typeface="Arial" panose="020B0604020202020204" pitchFamily="34" charset="0"/>
              <a:cs typeface="Arial" panose="020B0604020202020204" pitchFamily="34" charset="0"/>
            </a:endParaRPr>
          </a:p>
          <a:p>
            <a:pPr marL="37465" marR="30480">
              <a:spcBef>
                <a:spcPts val="100"/>
              </a:spcBef>
            </a:pPr>
            <a:r>
              <a:rPr lang="en-US" sz="2400" dirty="0"/>
              <a:t>accumulation of FDG in the tumor (left, arrows) does not differ from physiological methionine (right) accumulates in the tumor much more intensively than in the surrounding brain tissue (anaplastic </a:t>
            </a:r>
            <a:r>
              <a:rPr lang="en-US" sz="2400" dirty="0" err="1"/>
              <a:t>oligodendroglioma</a:t>
            </a:r>
            <a:r>
              <a:rPr lang="en-US" sz="2400" dirty="0"/>
              <a:t>).</a:t>
            </a:r>
            <a:endParaRPr sz="2400" dirty="0">
              <a:latin typeface="Arial" panose="020B0604020202020204" pitchFamily="34" charset="0"/>
              <a:cs typeface="Arial" panose="020B0604020202020204" pitchFamily="34" charset="0"/>
            </a:endParaRPr>
          </a:p>
        </p:txBody>
      </p:sp>
      <p:sp>
        <p:nvSpPr>
          <p:cNvPr id="13" name="Rectangle 12"/>
          <p:cNvSpPr/>
          <p:nvPr/>
        </p:nvSpPr>
        <p:spPr>
          <a:xfrm>
            <a:off x="7604031" y="1388082"/>
            <a:ext cx="3284102" cy="2308324"/>
          </a:xfrm>
          <a:prstGeom prst="rect">
            <a:avLst/>
          </a:prstGeom>
        </p:spPr>
        <p:txBody>
          <a:bodyPr wrap="square">
            <a:spAutoFit/>
          </a:bodyPr>
          <a:lstStyle/>
          <a:p>
            <a:r>
              <a:rPr lang="sr-Latn-RS" b="1" spc="-5" dirty="0" err="1" smtClean="0">
                <a:latin typeface="Arial" panose="020B0604020202020204" pitchFamily="34" charset="0"/>
                <a:cs typeface="Arial" panose="020B0604020202020204" pitchFamily="34" charset="0"/>
              </a:rPr>
              <a:t>coronal</a:t>
            </a:r>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r>
              <a:rPr lang="sr-Latn-RS" b="1" spc="-5" dirty="0" err="1" smtClean="0">
                <a:latin typeface="Arial" panose="020B0604020202020204" pitchFamily="34" charset="0"/>
                <a:cs typeface="Arial" panose="020B0604020202020204" pitchFamily="34" charset="0"/>
              </a:rPr>
              <a:t>sagital</a:t>
            </a:r>
            <a:endParaRPr lang="en-GB" dirty="0"/>
          </a:p>
        </p:txBody>
      </p:sp>
    </p:spTree>
    <p:extLst>
      <p:ext uri="{BB962C8B-B14F-4D97-AF65-F5344CB8AC3E}">
        <p14:creationId xmlns:p14="http://schemas.microsoft.com/office/powerpoint/2010/main" val="3937923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671859" y="290086"/>
            <a:ext cx="2841929" cy="2516987"/>
          </a:xfrm>
          <a:prstGeom prst="rect">
            <a:avLst/>
          </a:prstGeom>
        </p:spPr>
      </p:pic>
      <p:pic>
        <p:nvPicPr>
          <p:cNvPr id="3" name="object 3"/>
          <p:cNvPicPr/>
          <p:nvPr/>
        </p:nvPicPr>
        <p:blipFill>
          <a:blip r:embed="rId3" cstate="print"/>
          <a:stretch>
            <a:fillRect/>
          </a:stretch>
        </p:blipFill>
        <p:spPr>
          <a:xfrm>
            <a:off x="4663952" y="2869940"/>
            <a:ext cx="2840466" cy="2506408"/>
          </a:xfrm>
          <a:prstGeom prst="rect">
            <a:avLst/>
          </a:prstGeom>
        </p:spPr>
      </p:pic>
      <p:pic>
        <p:nvPicPr>
          <p:cNvPr id="4" name="object 4"/>
          <p:cNvPicPr/>
          <p:nvPr/>
        </p:nvPicPr>
        <p:blipFill>
          <a:blip r:embed="rId4" cstate="print"/>
          <a:stretch>
            <a:fillRect/>
          </a:stretch>
        </p:blipFill>
        <p:spPr>
          <a:xfrm>
            <a:off x="7773987" y="346076"/>
            <a:ext cx="2377694" cy="2419829"/>
          </a:xfrm>
          <a:prstGeom prst="rect">
            <a:avLst/>
          </a:prstGeom>
        </p:spPr>
      </p:pic>
      <p:pic>
        <p:nvPicPr>
          <p:cNvPr id="5" name="object 5"/>
          <p:cNvPicPr/>
          <p:nvPr/>
        </p:nvPicPr>
        <p:blipFill>
          <a:blip r:embed="rId5" cstate="print"/>
          <a:stretch>
            <a:fillRect/>
          </a:stretch>
        </p:blipFill>
        <p:spPr>
          <a:xfrm>
            <a:off x="7769225" y="2822576"/>
            <a:ext cx="2376690" cy="2445613"/>
          </a:xfrm>
          <a:prstGeom prst="rect">
            <a:avLst/>
          </a:prstGeom>
        </p:spPr>
      </p:pic>
      <p:pic>
        <p:nvPicPr>
          <p:cNvPr id="6" name="object 6"/>
          <p:cNvPicPr/>
          <p:nvPr/>
        </p:nvPicPr>
        <p:blipFill>
          <a:blip r:embed="rId6" cstate="print"/>
          <a:stretch>
            <a:fillRect/>
          </a:stretch>
        </p:blipFill>
        <p:spPr>
          <a:xfrm>
            <a:off x="2071687" y="455614"/>
            <a:ext cx="2339974" cy="2297975"/>
          </a:xfrm>
          <a:prstGeom prst="rect">
            <a:avLst/>
          </a:prstGeom>
        </p:spPr>
      </p:pic>
      <p:pic>
        <p:nvPicPr>
          <p:cNvPr id="7" name="object 7"/>
          <p:cNvPicPr/>
          <p:nvPr/>
        </p:nvPicPr>
        <p:blipFill>
          <a:blip r:embed="rId7" cstate="print"/>
          <a:stretch>
            <a:fillRect/>
          </a:stretch>
        </p:blipFill>
        <p:spPr>
          <a:xfrm>
            <a:off x="2071688" y="2817812"/>
            <a:ext cx="2303469" cy="2558536"/>
          </a:xfrm>
          <a:prstGeom prst="rect">
            <a:avLst/>
          </a:prstGeom>
        </p:spPr>
      </p:pic>
      <p:sp>
        <p:nvSpPr>
          <p:cNvPr id="8" name="object 8"/>
          <p:cNvSpPr/>
          <p:nvPr/>
        </p:nvSpPr>
        <p:spPr>
          <a:xfrm>
            <a:off x="3609396" y="1687852"/>
            <a:ext cx="309245" cy="196215"/>
          </a:xfrm>
          <a:custGeom>
            <a:avLst/>
            <a:gdLst/>
            <a:ahLst/>
            <a:cxnLst/>
            <a:rect l="l" t="t" r="r" b="b"/>
            <a:pathLst>
              <a:path w="309244" h="196214">
                <a:moveTo>
                  <a:pt x="0" y="0"/>
                </a:moveTo>
                <a:lnTo>
                  <a:pt x="245808" y="195668"/>
                </a:lnTo>
                <a:lnTo>
                  <a:pt x="308965" y="56972"/>
                </a:lnTo>
                <a:lnTo>
                  <a:pt x="0" y="0"/>
                </a:lnTo>
                <a:close/>
              </a:path>
            </a:pathLst>
          </a:custGeom>
          <a:solidFill>
            <a:srgbClr val="FFFF00"/>
          </a:solidFill>
        </p:spPr>
        <p:txBody>
          <a:bodyPr wrap="square" lIns="0" tIns="0" rIns="0" bIns="0" rtlCol="0"/>
          <a:lstStyle/>
          <a:p>
            <a:endParaRPr/>
          </a:p>
        </p:txBody>
      </p:sp>
      <p:sp>
        <p:nvSpPr>
          <p:cNvPr id="9" name="object 9"/>
          <p:cNvSpPr/>
          <p:nvPr/>
        </p:nvSpPr>
        <p:spPr>
          <a:xfrm>
            <a:off x="9330214" y="1401923"/>
            <a:ext cx="498475" cy="294640"/>
          </a:xfrm>
          <a:custGeom>
            <a:avLst/>
            <a:gdLst/>
            <a:ahLst/>
            <a:cxnLst/>
            <a:rect l="l" t="t" r="r" b="b"/>
            <a:pathLst>
              <a:path w="498475" h="294639">
                <a:moveTo>
                  <a:pt x="0" y="0"/>
                </a:moveTo>
                <a:lnTo>
                  <a:pt x="420611" y="294462"/>
                </a:lnTo>
                <a:lnTo>
                  <a:pt x="498246" y="123977"/>
                </a:lnTo>
                <a:lnTo>
                  <a:pt x="0" y="0"/>
                </a:lnTo>
                <a:close/>
              </a:path>
            </a:pathLst>
          </a:custGeom>
          <a:solidFill>
            <a:srgbClr val="FFFF00"/>
          </a:solidFill>
        </p:spPr>
        <p:txBody>
          <a:bodyPr wrap="square" lIns="0" tIns="0" rIns="0" bIns="0" rtlCol="0"/>
          <a:lstStyle/>
          <a:p>
            <a:endParaRPr/>
          </a:p>
        </p:txBody>
      </p:sp>
      <p:sp>
        <p:nvSpPr>
          <p:cNvPr id="10" name="object 10"/>
          <p:cNvSpPr/>
          <p:nvPr/>
        </p:nvSpPr>
        <p:spPr>
          <a:xfrm>
            <a:off x="6437789" y="1316198"/>
            <a:ext cx="498475" cy="294640"/>
          </a:xfrm>
          <a:custGeom>
            <a:avLst/>
            <a:gdLst/>
            <a:ahLst/>
            <a:cxnLst/>
            <a:rect l="l" t="t" r="r" b="b"/>
            <a:pathLst>
              <a:path w="498475" h="294640">
                <a:moveTo>
                  <a:pt x="0" y="0"/>
                </a:moveTo>
                <a:lnTo>
                  <a:pt x="420611" y="294462"/>
                </a:lnTo>
                <a:lnTo>
                  <a:pt x="498246" y="123977"/>
                </a:lnTo>
                <a:lnTo>
                  <a:pt x="0" y="0"/>
                </a:lnTo>
                <a:close/>
              </a:path>
            </a:pathLst>
          </a:custGeom>
          <a:solidFill>
            <a:srgbClr val="FFFF00"/>
          </a:solidFill>
        </p:spPr>
        <p:txBody>
          <a:bodyPr wrap="square" lIns="0" tIns="0" rIns="0" bIns="0" rtlCol="0"/>
          <a:lstStyle/>
          <a:p>
            <a:endParaRPr/>
          </a:p>
        </p:txBody>
      </p:sp>
      <p:sp>
        <p:nvSpPr>
          <p:cNvPr id="11" name="object 11"/>
          <p:cNvSpPr/>
          <p:nvPr/>
        </p:nvSpPr>
        <p:spPr>
          <a:xfrm>
            <a:off x="2427357" y="4702948"/>
            <a:ext cx="306705" cy="220345"/>
          </a:xfrm>
          <a:custGeom>
            <a:avLst/>
            <a:gdLst/>
            <a:ahLst/>
            <a:cxnLst/>
            <a:rect l="l" t="t" r="r" b="b"/>
            <a:pathLst>
              <a:path w="306705" h="220345">
                <a:moveTo>
                  <a:pt x="306438" y="0"/>
                </a:moveTo>
                <a:lnTo>
                  <a:pt x="0" y="87934"/>
                </a:lnTo>
                <a:lnTo>
                  <a:pt x="75831" y="220129"/>
                </a:lnTo>
                <a:lnTo>
                  <a:pt x="306438" y="0"/>
                </a:lnTo>
                <a:close/>
              </a:path>
            </a:pathLst>
          </a:custGeom>
          <a:solidFill>
            <a:srgbClr val="FFFF00"/>
          </a:solidFill>
        </p:spPr>
        <p:txBody>
          <a:bodyPr wrap="square" lIns="0" tIns="0" rIns="0" bIns="0" rtlCol="0"/>
          <a:lstStyle/>
          <a:p>
            <a:endParaRPr/>
          </a:p>
        </p:txBody>
      </p:sp>
      <p:sp>
        <p:nvSpPr>
          <p:cNvPr id="12" name="object 12"/>
          <p:cNvSpPr/>
          <p:nvPr/>
        </p:nvSpPr>
        <p:spPr>
          <a:xfrm>
            <a:off x="3035136" y="4954123"/>
            <a:ext cx="120014" cy="303530"/>
          </a:xfrm>
          <a:custGeom>
            <a:avLst/>
            <a:gdLst/>
            <a:ahLst/>
            <a:cxnLst/>
            <a:rect l="l" t="t" r="r" b="b"/>
            <a:pathLst>
              <a:path w="120014" h="303529">
                <a:moveTo>
                  <a:pt x="116535" y="0"/>
                </a:moveTo>
                <a:lnTo>
                  <a:pt x="0" y="279793"/>
                </a:lnTo>
                <a:lnTo>
                  <a:pt x="120002" y="303072"/>
                </a:lnTo>
                <a:lnTo>
                  <a:pt x="116535" y="0"/>
                </a:lnTo>
                <a:close/>
              </a:path>
            </a:pathLst>
          </a:custGeom>
          <a:solidFill>
            <a:srgbClr val="FFFF00"/>
          </a:solidFill>
        </p:spPr>
        <p:txBody>
          <a:bodyPr wrap="square" lIns="0" tIns="0" rIns="0" bIns="0" rtlCol="0"/>
          <a:lstStyle/>
          <a:p>
            <a:endParaRPr/>
          </a:p>
        </p:txBody>
      </p:sp>
      <p:sp>
        <p:nvSpPr>
          <p:cNvPr id="13" name="object 13"/>
          <p:cNvSpPr/>
          <p:nvPr/>
        </p:nvSpPr>
        <p:spPr>
          <a:xfrm>
            <a:off x="8060101" y="4329971"/>
            <a:ext cx="374650" cy="260985"/>
          </a:xfrm>
          <a:custGeom>
            <a:avLst/>
            <a:gdLst/>
            <a:ahLst/>
            <a:cxnLst/>
            <a:rect l="l" t="t" r="r" b="b"/>
            <a:pathLst>
              <a:path w="374650" h="260985">
                <a:moveTo>
                  <a:pt x="374116" y="0"/>
                </a:moveTo>
                <a:lnTo>
                  <a:pt x="0" y="123101"/>
                </a:lnTo>
                <a:lnTo>
                  <a:pt x="78994" y="260807"/>
                </a:lnTo>
                <a:lnTo>
                  <a:pt x="374116" y="0"/>
                </a:lnTo>
                <a:close/>
              </a:path>
            </a:pathLst>
          </a:custGeom>
          <a:solidFill>
            <a:srgbClr val="FFFF00"/>
          </a:solidFill>
        </p:spPr>
        <p:txBody>
          <a:bodyPr wrap="square" lIns="0" tIns="0" rIns="0" bIns="0" rtlCol="0"/>
          <a:lstStyle/>
          <a:p>
            <a:endParaRPr/>
          </a:p>
        </p:txBody>
      </p:sp>
      <p:sp>
        <p:nvSpPr>
          <p:cNvPr id="14" name="object 14"/>
          <p:cNvSpPr/>
          <p:nvPr/>
        </p:nvSpPr>
        <p:spPr>
          <a:xfrm>
            <a:off x="8727737" y="4502188"/>
            <a:ext cx="142240" cy="358775"/>
          </a:xfrm>
          <a:custGeom>
            <a:avLst/>
            <a:gdLst/>
            <a:ahLst/>
            <a:cxnLst/>
            <a:rect l="l" t="t" r="r" b="b"/>
            <a:pathLst>
              <a:path w="142240" h="358775">
                <a:moveTo>
                  <a:pt x="137731" y="0"/>
                </a:moveTo>
                <a:lnTo>
                  <a:pt x="0" y="330657"/>
                </a:lnTo>
                <a:lnTo>
                  <a:pt x="141820" y="358178"/>
                </a:lnTo>
                <a:lnTo>
                  <a:pt x="137731" y="0"/>
                </a:lnTo>
                <a:close/>
              </a:path>
            </a:pathLst>
          </a:custGeom>
          <a:solidFill>
            <a:srgbClr val="FFFF00"/>
          </a:solidFill>
        </p:spPr>
        <p:txBody>
          <a:bodyPr wrap="square" lIns="0" tIns="0" rIns="0" bIns="0" rtlCol="0"/>
          <a:lstStyle/>
          <a:p>
            <a:endParaRPr/>
          </a:p>
        </p:txBody>
      </p:sp>
      <p:sp>
        <p:nvSpPr>
          <p:cNvPr id="15" name="object 15"/>
          <p:cNvSpPr txBox="1"/>
          <p:nvPr/>
        </p:nvSpPr>
        <p:spPr>
          <a:xfrm>
            <a:off x="2810616" y="5870428"/>
            <a:ext cx="7254345" cy="382156"/>
          </a:xfrm>
          <a:prstGeom prst="rect">
            <a:avLst/>
          </a:prstGeom>
        </p:spPr>
        <p:txBody>
          <a:bodyPr vert="horz" wrap="square" lIns="0" tIns="12700" rIns="0" bIns="0" rtlCol="0">
            <a:spAutoFit/>
          </a:bodyPr>
          <a:lstStyle/>
          <a:p>
            <a:pPr marL="12700">
              <a:spcBef>
                <a:spcPts val="100"/>
              </a:spcBef>
            </a:pPr>
            <a:r>
              <a:rPr lang="sr-Latn-RS" sz="2400" spc="-5" dirty="0" err="1" smtClean="0">
                <a:latin typeface="Arial" panose="020B0604020202020204" pitchFamily="34" charset="0"/>
                <a:cs typeface="Arial" panose="020B0604020202020204" pitchFamily="34" charset="0"/>
              </a:rPr>
              <a:t>Brain</a:t>
            </a:r>
            <a:r>
              <a:rPr lang="sr-Latn-RS" sz="2400" spc="-5" dirty="0" smtClean="0">
                <a:latin typeface="Arial" panose="020B0604020202020204" pitchFamily="34" charset="0"/>
                <a:cs typeface="Arial" panose="020B0604020202020204" pitchFamily="34" charset="0"/>
              </a:rPr>
              <a:t> </a:t>
            </a:r>
            <a:r>
              <a:rPr lang="sr-Latn-RS" sz="2400" spc="-5" dirty="0" err="1" smtClean="0">
                <a:latin typeface="Arial" panose="020B0604020202020204" pitchFamily="34" charset="0"/>
                <a:cs typeface="Arial" panose="020B0604020202020204" pitchFamily="34" charset="0"/>
              </a:rPr>
              <a:t>metastases</a:t>
            </a:r>
            <a:r>
              <a:rPr lang="sr-Latn-RS" sz="2400" spc="-5" dirty="0" smtClean="0">
                <a:latin typeface="Arial" panose="020B0604020202020204" pitchFamily="34" charset="0"/>
                <a:cs typeface="Arial" panose="020B0604020202020204" pitchFamily="34" charset="0"/>
              </a:rPr>
              <a:t> </a:t>
            </a:r>
            <a:r>
              <a:rPr sz="2400" dirty="0" smtClean="0">
                <a:latin typeface="Arial" panose="020B0604020202020204" pitchFamily="34" charset="0"/>
                <a:cs typeface="Arial" panose="020B0604020202020204" pitchFamily="34" charset="0"/>
              </a:rPr>
              <a:t>(non </a:t>
            </a:r>
            <a:r>
              <a:rPr sz="2400" dirty="0">
                <a:latin typeface="Arial" panose="020B0604020202020204" pitchFamily="34" charset="0"/>
                <a:cs typeface="Arial" panose="020B0604020202020204" pitchFamily="34" charset="0"/>
              </a:rPr>
              <a:t>small </a:t>
            </a:r>
            <a:r>
              <a:rPr sz="2400" spc="-5" dirty="0">
                <a:latin typeface="Arial" panose="020B0604020202020204" pitchFamily="34" charset="0"/>
                <a:cs typeface="Arial" panose="020B0604020202020204" pitchFamily="34" charset="0"/>
              </a:rPr>
              <a:t>cell lung</a:t>
            </a:r>
            <a:r>
              <a:rPr sz="2400" spc="-130" dirty="0">
                <a:latin typeface="Arial" panose="020B0604020202020204" pitchFamily="34" charset="0"/>
                <a:cs typeface="Arial" panose="020B0604020202020204" pitchFamily="34" charset="0"/>
              </a:rPr>
              <a:t> </a:t>
            </a:r>
            <a:r>
              <a:rPr sz="2400" spc="-5" dirty="0">
                <a:latin typeface="Arial" panose="020B0604020202020204" pitchFamily="34" charset="0"/>
                <a:cs typeface="Arial" panose="020B0604020202020204" pitchFamily="34" charset="0"/>
              </a:rPr>
              <a:t>carcinoma)</a:t>
            </a:r>
            <a:endParaRPr sz="2400" dirty="0">
              <a:latin typeface="Arial" panose="020B0604020202020204" pitchFamily="34" charset="0"/>
              <a:cs typeface="Arial" panose="020B0604020202020204" pitchFamily="34" charset="0"/>
            </a:endParaRPr>
          </a:p>
        </p:txBody>
      </p:sp>
      <p:sp>
        <p:nvSpPr>
          <p:cNvPr id="16" name="Rectangle 15"/>
          <p:cNvSpPr/>
          <p:nvPr/>
        </p:nvSpPr>
        <p:spPr>
          <a:xfrm>
            <a:off x="5128904" y="5392555"/>
            <a:ext cx="2290884" cy="461665"/>
          </a:xfrm>
          <a:prstGeom prst="rect">
            <a:avLst/>
          </a:prstGeom>
        </p:spPr>
        <p:txBody>
          <a:bodyPr wrap="none">
            <a:spAutoFit/>
          </a:bodyPr>
          <a:lstStyle/>
          <a:p>
            <a:pPr marL="37465" marR="30480">
              <a:spcBef>
                <a:spcPts val="100"/>
              </a:spcBef>
            </a:pPr>
            <a:r>
              <a:rPr lang="ru-RU" sz="2400" spc="-5" baseline="30000" dirty="0">
                <a:latin typeface="Arial" panose="020B0604020202020204" pitchFamily="34" charset="0"/>
                <a:cs typeface="Arial" panose="020B0604020202020204" pitchFamily="34" charset="0"/>
              </a:rPr>
              <a:t>11</a:t>
            </a:r>
            <a:r>
              <a:rPr lang="ru-RU" sz="2400" spc="-5" dirty="0">
                <a:latin typeface="Arial" panose="020B0604020202020204" pitchFamily="34" charset="0"/>
                <a:cs typeface="Arial" panose="020B0604020202020204" pitchFamily="34" charset="0"/>
              </a:rPr>
              <a:t>C-</a:t>
            </a:r>
            <a:r>
              <a:rPr lang="sr-Latn-RS" sz="2400" spc="-5" dirty="0" err="1">
                <a:latin typeface="Arial" panose="020B0604020202020204" pitchFamily="34" charset="0"/>
                <a:cs typeface="Arial" panose="020B0604020202020204" pitchFamily="34" charset="0"/>
              </a:rPr>
              <a:t>methionine</a:t>
            </a:r>
            <a:endParaRPr lang="sr-Latn-RS" sz="2400" spc="-5"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3766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6"/>
          <p:cNvPicPr>
            <a:picLocks noChangeAspect="1" noChangeArrowheads="1"/>
          </p:cNvPicPr>
          <p:nvPr/>
        </p:nvPicPr>
        <p:blipFill>
          <a:blip r:embed="rId3">
            <a:extLst>
              <a:ext uri="{28A0092B-C50C-407E-A947-70E740481C1C}">
                <a14:useLocalDpi xmlns:a14="http://schemas.microsoft.com/office/drawing/2010/main" val="0"/>
              </a:ext>
            </a:extLst>
          </a:blip>
          <a:srcRect t="11781" b="9409"/>
          <a:stretch>
            <a:fillRect/>
          </a:stretch>
        </p:blipFill>
        <p:spPr bwMode="auto">
          <a:xfrm>
            <a:off x="1130300" y="1134601"/>
            <a:ext cx="9906000" cy="551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6149" name="Text Box 8"/>
          <p:cNvSpPr txBox="1">
            <a:spLocks noChangeArrowheads="1"/>
          </p:cNvSpPr>
          <p:nvPr/>
        </p:nvSpPr>
        <p:spPr bwMode="auto">
          <a:xfrm>
            <a:off x="609600" y="368300"/>
            <a:ext cx="10075863" cy="584775"/>
          </a:xfrm>
          <a:prstGeom prst="rect">
            <a:avLst/>
          </a:prstGeom>
          <a:noFill/>
          <a:ln w="9525">
            <a:solidFill>
              <a:srgbClr val="000000"/>
            </a:solidFill>
            <a:miter lim="800000"/>
            <a:headEnd/>
            <a:tailEnd/>
          </a:ln>
          <a:effectLst>
            <a:outerShdw dist="28398" dir="1593903" algn="ctr" rotWithShape="0">
              <a:srgbClr val="DDDDDD"/>
            </a:outerShdw>
          </a:effectLst>
          <a:extLst>
            <a:ext uri="{909E8E84-426E-40DD-AFC4-6F175D3DCCD1}">
              <a14:hiddenFill xmlns:a14="http://schemas.microsoft.com/office/drawing/2010/main">
                <a:solidFill>
                  <a:srgbClr val="FFFFFF"/>
                </a:solidFill>
              </a14:hiddenFill>
            </a:ext>
          </a:extLst>
        </p:spPr>
        <p:txBody>
          <a:bodyPr wrap="squar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en-US" sz="3200" dirty="0" smtClean="0">
                <a:solidFill>
                  <a:srgbClr val="FFC000"/>
                </a:solidFill>
                <a:latin typeface="Comic Sans MS" panose="030F0702030302020204" pitchFamily="66" charset="0"/>
              </a:rPr>
              <a:t>IMAGING</a:t>
            </a:r>
            <a:r>
              <a:rPr lang="sr-Latn-RS" altLang="en-US" sz="3200" dirty="0" smtClean="0">
                <a:solidFill>
                  <a:srgbClr val="FFC000"/>
                </a:solidFill>
                <a:latin typeface="Comic Sans MS" panose="030F0702030302020204" pitchFamily="66" charset="0"/>
              </a:rPr>
              <a:t> </a:t>
            </a:r>
            <a:r>
              <a:rPr lang="en-US" altLang="en-US" sz="2800" dirty="0" smtClean="0">
                <a:solidFill>
                  <a:srgbClr val="FFC000"/>
                </a:solidFill>
                <a:latin typeface="Comic Sans MS" panose="030F0702030302020204" pitchFamily="66" charset="0"/>
              </a:rPr>
              <a:t>clinical </a:t>
            </a:r>
            <a:r>
              <a:rPr lang="en-US" altLang="en-US" sz="2800" dirty="0">
                <a:solidFill>
                  <a:srgbClr val="FFC000"/>
                </a:solidFill>
                <a:latin typeface="Comic Sans MS" panose="030F0702030302020204" pitchFamily="66" charset="0"/>
              </a:rPr>
              <a:t>practice &amp; research</a:t>
            </a:r>
          </a:p>
        </p:txBody>
      </p:sp>
    </p:spTree>
    <p:extLst>
      <p:ext uri="{BB962C8B-B14F-4D97-AF65-F5344CB8AC3E}">
        <p14:creationId xmlns:p14="http://schemas.microsoft.com/office/powerpoint/2010/main" val="15461857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642534" y="754230"/>
            <a:ext cx="8633460" cy="5499937"/>
            <a:chOff x="228600" y="533400"/>
            <a:chExt cx="8811260" cy="5562600"/>
          </a:xfrm>
        </p:grpSpPr>
        <p:pic>
          <p:nvPicPr>
            <p:cNvPr id="3" name="object 3"/>
            <p:cNvPicPr/>
            <p:nvPr/>
          </p:nvPicPr>
          <p:blipFill>
            <a:blip r:embed="rId2" cstate="print"/>
            <a:stretch>
              <a:fillRect/>
            </a:stretch>
          </p:blipFill>
          <p:spPr>
            <a:xfrm>
              <a:off x="228600" y="533400"/>
              <a:ext cx="2895600" cy="2895600"/>
            </a:xfrm>
            <a:prstGeom prst="rect">
              <a:avLst/>
            </a:prstGeom>
          </p:spPr>
        </p:pic>
        <p:pic>
          <p:nvPicPr>
            <p:cNvPr id="4" name="object 4"/>
            <p:cNvPicPr/>
            <p:nvPr/>
          </p:nvPicPr>
          <p:blipFill>
            <a:blip r:embed="rId3" cstate="print"/>
            <a:stretch>
              <a:fillRect/>
            </a:stretch>
          </p:blipFill>
          <p:spPr>
            <a:xfrm>
              <a:off x="2968625" y="533400"/>
              <a:ext cx="3206737" cy="3555999"/>
            </a:xfrm>
            <a:prstGeom prst="rect">
              <a:avLst/>
            </a:prstGeom>
          </p:spPr>
        </p:pic>
        <p:pic>
          <p:nvPicPr>
            <p:cNvPr id="5" name="object 5"/>
            <p:cNvPicPr/>
            <p:nvPr/>
          </p:nvPicPr>
          <p:blipFill>
            <a:blip r:embed="rId4" cstate="print"/>
            <a:stretch>
              <a:fillRect/>
            </a:stretch>
          </p:blipFill>
          <p:spPr>
            <a:xfrm>
              <a:off x="6019800" y="762000"/>
              <a:ext cx="2971799" cy="2887662"/>
            </a:xfrm>
            <a:prstGeom prst="rect">
              <a:avLst/>
            </a:prstGeom>
          </p:spPr>
        </p:pic>
        <p:pic>
          <p:nvPicPr>
            <p:cNvPr id="6" name="object 6"/>
            <p:cNvPicPr/>
            <p:nvPr/>
          </p:nvPicPr>
          <p:blipFill>
            <a:blip r:embed="rId5" cstate="print"/>
            <a:stretch>
              <a:fillRect/>
            </a:stretch>
          </p:blipFill>
          <p:spPr>
            <a:xfrm>
              <a:off x="6081294" y="4026866"/>
              <a:ext cx="2958550" cy="1777604"/>
            </a:xfrm>
            <a:prstGeom prst="rect">
              <a:avLst/>
            </a:prstGeom>
          </p:spPr>
        </p:pic>
        <p:pic>
          <p:nvPicPr>
            <p:cNvPr id="7" name="object 7"/>
            <p:cNvPicPr/>
            <p:nvPr/>
          </p:nvPicPr>
          <p:blipFill>
            <a:blip r:embed="rId6" cstate="print"/>
            <a:stretch>
              <a:fillRect/>
            </a:stretch>
          </p:blipFill>
          <p:spPr>
            <a:xfrm>
              <a:off x="2895600" y="3736975"/>
              <a:ext cx="3169234" cy="2359024"/>
            </a:xfrm>
            <a:prstGeom prst="rect">
              <a:avLst/>
            </a:prstGeom>
          </p:spPr>
        </p:pic>
        <p:pic>
          <p:nvPicPr>
            <p:cNvPr id="8" name="object 8"/>
            <p:cNvPicPr/>
            <p:nvPr/>
          </p:nvPicPr>
          <p:blipFill>
            <a:blip r:embed="rId7" cstate="print"/>
            <a:stretch>
              <a:fillRect/>
            </a:stretch>
          </p:blipFill>
          <p:spPr>
            <a:xfrm>
              <a:off x="228600" y="3429000"/>
              <a:ext cx="3048000" cy="2618974"/>
            </a:xfrm>
            <a:prstGeom prst="rect">
              <a:avLst/>
            </a:prstGeom>
          </p:spPr>
        </p:pic>
      </p:grpSp>
      <p:sp>
        <p:nvSpPr>
          <p:cNvPr id="9" name="object 9"/>
          <p:cNvSpPr txBox="1"/>
          <p:nvPr/>
        </p:nvSpPr>
        <p:spPr>
          <a:xfrm>
            <a:off x="3621879" y="162633"/>
            <a:ext cx="4666267" cy="505267"/>
          </a:xfrm>
          <a:prstGeom prst="rect">
            <a:avLst/>
          </a:prstGeom>
        </p:spPr>
        <p:txBody>
          <a:bodyPr vert="horz" wrap="square" lIns="0" tIns="12700" rIns="0" bIns="0" rtlCol="0">
            <a:spAutoFit/>
          </a:bodyPr>
          <a:lstStyle/>
          <a:p>
            <a:pPr marL="12700" algn="ctr">
              <a:spcBef>
                <a:spcPts val="100"/>
              </a:spcBef>
            </a:pPr>
            <a:r>
              <a:rPr sz="3200" spc="-5" dirty="0" err="1" smtClean="0">
                <a:latin typeface="Arial" panose="020B0604020202020204" pitchFamily="34" charset="0"/>
                <a:cs typeface="Arial" panose="020B0604020202020204" pitchFamily="34" charset="0"/>
              </a:rPr>
              <a:t>Glioblastom</a:t>
            </a:r>
            <a:r>
              <a:rPr lang="sr-Latn-RS" sz="3200" spc="-5" dirty="0" smtClean="0">
                <a:latin typeface="Arial" panose="020B0604020202020204" pitchFamily="34" charset="0"/>
                <a:cs typeface="Arial" panose="020B0604020202020204" pitchFamily="34" charset="0"/>
              </a:rPr>
              <a:t>a </a:t>
            </a:r>
            <a:r>
              <a:rPr lang="sr-Latn-RS" sz="3200" spc="-5" dirty="0" err="1" smtClean="0">
                <a:latin typeface="Arial" panose="020B0604020202020204" pitchFamily="34" charset="0"/>
                <a:cs typeface="Arial" panose="020B0604020202020204" pitchFamily="34" charset="0"/>
              </a:rPr>
              <a:t>multiforme</a:t>
            </a:r>
            <a:endParaRPr sz="3200" dirty="0">
              <a:latin typeface="Arial" panose="020B0604020202020204" pitchFamily="34" charset="0"/>
              <a:cs typeface="Arial" panose="020B0604020202020204" pitchFamily="34" charset="0"/>
            </a:endParaRPr>
          </a:p>
        </p:txBody>
      </p:sp>
      <p:sp>
        <p:nvSpPr>
          <p:cNvPr id="10" name="object 10"/>
          <p:cNvSpPr txBox="1"/>
          <p:nvPr/>
        </p:nvSpPr>
        <p:spPr>
          <a:xfrm>
            <a:off x="2759549" y="6221667"/>
            <a:ext cx="862330" cy="382156"/>
          </a:xfrm>
          <a:prstGeom prst="rect">
            <a:avLst/>
          </a:prstGeom>
        </p:spPr>
        <p:txBody>
          <a:bodyPr vert="horz" wrap="square" lIns="0" tIns="12700" rIns="0" bIns="0" rtlCol="0">
            <a:spAutoFit/>
          </a:bodyPr>
          <a:lstStyle/>
          <a:p>
            <a:pPr marL="12700">
              <a:spcBef>
                <a:spcPts val="100"/>
              </a:spcBef>
            </a:pPr>
            <a:r>
              <a:rPr sz="2400" b="1" dirty="0">
                <a:latin typeface="Times New Roman"/>
                <a:cs typeface="Times New Roman"/>
              </a:rPr>
              <a:t>MRI</a:t>
            </a:r>
            <a:endParaRPr sz="2400">
              <a:latin typeface="Times New Roman"/>
              <a:cs typeface="Times New Roman"/>
            </a:endParaRPr>
          </a:p>
        </p:txBody>
      </p:sp>
      <p:sp>
        <p:nvSpPr>
          <p:cNvPr id="11" name="object 11"/>
          <p:cNvSpPr txBox="1"/>
          <p:nvPr/>
        </p:nvSpPr>
        <p:spPr>
          <a:xfrm>
            <a:off x="5451824" y="6191504"/>
            <a:ext cx="1590675" cy="382156"/>
          </a:xfrm>
          <a:prstGeom prst="rect">
            <a:avLst/>
          </a:prstGeom>
        </p:spPr>
        <p:txBody>
          <a:bodyPr vert="horz" wrap="square" lIns="0" tIns="12700" rIns="0" bIns="0" rtlCol="0">
            <a:spAutoFit/>
          </a:bodyPr>
          <a:lstStyle/>
          <a:p>
            <a:pPr marL="38100">
              <a:spcBef>
                <a:spcPts val="100"/>
              </a:spcBef>
            </a:pPr>
            <a:r>
              <a:rPr sz="2400" b="1" spc="7" baseline="25132" dirty="0">
                <a:latin typeface="Times New Roman"/>
                <a:cs typeface="Times New Roman"/>
              </a:rPr>
              <a:t>18</a:t>
            </a:r>
            <a:r>
              <a:rPr sz="2400" b="1" spc="5" dirty="0">
                <a:latin typeface="Times New Roman"/>
                <a:cs typeface="Times New Roman"/>
              </a:rPr>
              <a:t>F-FDG</a:t>
            </a:r>
            <a:endParaRPr sz="2400">
              <a:latin typeface="Times New Roman"/>
              <a:cs typeface="Times New Roman"/>
            </a:endParaRPr>
          </a:p>
        </p:txBody>
      </p:sp>
      <p:sp>
        <p:nvSpPr>
          <p:cNvPr id="12" name="object 12"/>
          <p:cNvSpPr txBox="1"/>
          <p:nvPr/>
        </p:nvSpPr>
        <p:spPr>
          <a:xfrm>
            <a:off x="7806704" y="6191504"/>
            <a:ext cx="2298700" cy="382156"/>
          </a:xfrm>
          <a:prstGeom prst="rect">
            <a:avLst/>
          </a:prstGeom>
        </p:spPr>
        <p:txBody>
          <a:bodyPr vert="horz" wrap="square" lIns="0" tIns="12700" rIns="0" bIns="0" rtlCol="0">
            <a:spAutoFit/>
          </a:bodyPr>
          <a:lstStyle/>
          <a:p>
            <a:pPr marL="38100">
              <a:spcBef>
                <a:spcPts val="100"/>
              </a:spcBef>
            </a:pPr>
            <a:r>
              <a:rPr sz="2400" b="1" spc="-15" baseline="25132" dirty="0" smtClean="0">
                <a:solidFill>
                  <a:srgbClr val="FFFF00"/>
                </a:solidFill>
                <a:latin typeface="Times New Roman"/>
                <a:cs typeface="Times New Roman"/>
              </a:rPr>
              <a:t>11</a:t>
            </a:r>
            <a:r>
              <a:rPr sz="2400" b="1" spc="-10" dirty="0" smtClean="0">
                <a:solidFill>
                  <a:srgbClr val="FFFF00"/>
                </a:solidFill>
                <a:latin typeface="Times New Roman"/>
                <a:cs typeface="Times New Roman"/>
              </a:rPr>
              <a:t>C-met</a:t>
            </a:r>
            <a:r>
              <a:rPr lang="sr-Latn-RS" sz="2400" b="1" spc="-10" dirty="0" smtClean="0">
                <a:solidFill>
                  <a:srgbClr val="FFFF00"/>
                </a:solidFill>
                <a:latin typeface="Times New Roman"/>
                <a:cs typeface="Times New Roman"/>
              </a:rPr>
              <a:t>h</a:t>
            </a:r>
            <a:r>
              <a:rPr sz="2400" b="1" spc="-10" dirty="0" err="1" smtClean="0">
                <a:solidFill>
                  <a:srgbClr val="FFFF00"/>
                </a:solidFill>
                <a:latin typeface="Times New Roman"/>
                <a:cs typeface="Times New Roman"/>
              </a:rPr>
              <a:t>ionin</a:t>
            </a:r>
            <a:r>
              <a:rPr lang="sr-Latn-RS" sz="2400" b="1" spc="-10" dirty="0" smtClean="0">
                <a:solidFill>
                  <a:srgbClr val="FFFF00"/>
                </a:solidFill>
                <a:latin typeface="Times New Roman"/>
                <a:cs typeface="Times New Roman"/>
              </a:rPr>
              <a:t>e</a:t>
            </a:r>
            <a:endParaRPr sz="2400" dirty="0">
              <a:solidFill>
                <a:srgbClr val="FFFF00"/>
              </a:solidFill>
              <a:latin typeface="Times New Roman"/>
              <a:cs typeface="Times New Roman"/>
            </a:endParaRPr>
          </a:p>
        </p:txBody>
      </p:sp>
    </p:spTree>
    <p:extLst>
      <p:ext uri="{BB962C8B-B14F-4D97-AF65-F5344CB8AC3E}">
        <p14:creationId xmlns:p14="http://schemas.microsoft.com/office/powerpoint/2010/main" val="2405985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252134" y="1104894"/>
            <a:ext cx="2555671" cy="5029313"/>
          </a:xfrm>
          <a:prstGeom prst="rect">
            <a:avLst/>
          </a:prstGeom>
        </p:spPr>
      </p:pic>
      <p:pic>
        <p:nvPicPr>
          <p:cNvPr id="3" name="object 3"/>
          <p:cNvPicPr/>
          <p:nvPr/>
        </p:nvPicPr>
        <p:blipFill>
          <a:blip r:embed="rId3" cstate="print"/>
          <a:stretch>
            <a:fillRect/>
          </a:stretch>
        </p:blipFill>
        <p:spPr>
          <a:xfrm>
            <a:off x="4896736" y="1104893"/>
            <a:ext cx="4759529" cy="5029313"/>
          </a:xfrm>
          <a:prstGeom prst="rect">
            <a:avLst/>
          </a:prstGeom>
        </p:spPr>
      </p:pic>
      <p:sp>
        <p:nvSpPr>
          <p:cNvPr id="4" name="object 4"/>
          <p:cNvSpPr txBox="1"/>
          <p:nvPr/>
        </p:nvSpPr>
        <p:spPr>
          <a:xfrm>
            <a:off x="1884786" y="6134207"/>
            <a:ext cx="8404225" cy="751488"/>
          </a:xfrm>
          <a:prstGeom prst="rect">
            <a:avLst/>
          </a:prstGeom>
        </p:spPr>
        <p:txBody>
          <a:bodyPr vert="horz" wrap="square" lIns="0" tIns="12700" rIns="0" bIns="0" rtlCol="0">
            <a:spAutoFit/>
          </a:bodyPr>
          <a:lstStyle/>
          <a:p>
            <a:r>
              <a:rPr lang="ru-RU" sz="2400" dirty="0">
                <a:latin typeface="Arial" panose="020B0604020202020204" pitchFamily="34" charset="0"/>
                <a:cs typeface="Arial" panose="020B0604020202020204" pitchFamily="34" charset="0"/>
              </a:rPr>
              <a:t>Тумор високог степена малигнитета са зоном некрозе у  којој изостаје накупљање РФ</a:t>
            </a:r>
            <a:endParaRPr lang="en-GB" sz="2400" dirty="0">
              <a:latin typeface="Arial" panose="020B0604020202020204" pitchFamily="34" charset="0"/>
              <a:cs typeface="Arial" panose="020B0604020202020204" pitchFamily="34" charset="0"/>
            </a:endParaRPr>
          </a:p>
        </p:txBody>
      </p:sp>
      <p:sp>
        <p:nvSpPr>
          <p:cNvPr id="5" name="object 5"/>
          <p:cNvSpPr txBox="1">
            <a:spLocks noGrp="1"/>
          </p:cNvSpPr>
          <p:nvPr>
            <p:ph type="title"/>
          </p:nvPr>
        </p:nvSpPr>
        <p:spPr>
          <a:xfrm>
            <a:off x="9745196" y="3294888"/>
            <a:ext cx="3305810" cy="391160"/>
          </a:xfrm>
          <a:prstGeom prst="rect">
            <a:avLst/>
          </a:prstGeom>
        </p:spPr>
        <p:txBody>
          <a:bodyPr vert="horz" wrap="square" lIns="0" tIns="12700" rIns="0" bIns="0" rtlCol="0" anchor="ctr">
            <a:spAutoFit/>
          </a:bodyPr>
          <a:lstStyle/>
          <a:p>
            <a:pPr marL="38100">
              <a:lnSpc>
                <a:spcPct val="100000"/>
              </a:lnSpc>
              <a:spcBef>
                <a:spcPts val="100"/>
              </a:spcBef>
            </a:pPr>
            <a:r>
              <a:rPr sz="2400" spc="-7" baseline="24305" dirty="0" err="1" smtClean="0">
                <a:solidFill>
                  <a:schemeClr val="tx1"/>
                </a:solidFill>
                <a:latin typeface="Arial" panose="020B0604020202020204" pitchFamily="34" charset="0"/>
                <a:cs typeface="Arial" panose="020B0604020202020204" pitchFamily="34" charset="0"/>
              </a:rPr>
              <a:t>11</a:t>
            </a:r>
            <a:r>
              <a:rPr sz="2400" spc="-5" dirty="0" err="1" smtClean="0">
                <a:solidFill>
                  <a:schemeClr val="tx1"/>
                </a:solidFill>
                <a:latin typeface="Arial" panose="020B0604020202020204" pitchFamily="34" charset="0"/>
                <a:cs typeface="Arial" panose="020B0604020202020204" pitchFamily="34" charset="0"/>
              </a:rPr>
              <a:t>C</a:t>
            </a:r>
            <a:r>
              <a:rPr sz="2400" spc="-5" dirty="0" smtClean="0">
                <a:solidFill>
                  <a:schemeClr val="tx1"/>
                </a:solidFill>
                <a:latin typeface="Arial" panose="020B0604020202020204" pitchFamily="34" charset="0"/>
                <a:cs typeface="Arial" panose="020B0604020202020204" pitchFamily="34" charset="0"/>
              </a:rPr>
              <a:t>-methionine</a:t>
            </a:r>
            <a:endParaRPr sz="2400" dirty="0">
              <a:solidFill>
                <a:schemeClr val="tx1"/>
              </a:solidFill>
              <a:latin typeface="Arial" panose="020B0604020202020204" pitchFamily="34" charset="0"/>
              <a:cs typeface="Arial" panose="020B0604020202020204" pitchFamily="34" charset="0"/>
            </a:endParaRPr>
          </a:p>
        </p:txBody>
      </p:sp>
      <p:sp>
        <p:nvSpPr>
          <p:cNvPr id="6" name="object 6"/>
          <p:cNvSpPr txBox="1"/>
          <p:nvPr/>
        </p:nvSpPr>
        <p:spPr>
          <a:xfrm>
            <a:off x="1398535" y="3228389"/>
            <a:ext cx="669925" cy="391160"/>
          </a:xfrm>
          <a:prstGeom prst="rect">
            <a:avLst/>
          </a:prstGeom>
        </p:spPr>
        <p:txBody>
          <a:bodyPr vert="horz" wrap="square" lIns="0" tIns="12700" rIns="0" bIns="0" rtlCol="0">
            <a:spAutoFit/>
          </a:bodyPr>
          <a:lstStyle/>
          <a:p>
            <a:pPr marL="12700">
              <a:spcBef>
                <a:spcPts val="100"/>
              </a:spcBef>
            </a:pPr>
            <a:r>
              <a:rPr sz="2400" dirty="0">
                <a:latin typeface="Arial" panose="020B0604020202020204" pitchFamily="34" charset="0"/>
                <a:cs typeface="Arial" panose="020B0604020202020204" pitchFamily="34" charset="0"/>
              </a:rPr>
              <a:t>M</a:t>
            </a:r>
            <a:r>
              <a:rPr sz="2400" spc="5" dirty="0">
                <a:latin typeface="Arial" panose="020B0604020202020204" pitchFamily="34" charset="0"/>
                <a:cs typeface="Arial" panose="020B0604020202020204" pitchFamily="34" charset="0"/>
              </a:rPr>
              <a:t>R</a:t>
            </a:r>
            <a:r>
              <a:rPr sz="2400" spc="-5" dirty="0">
                <a:latin typeface="Arial" panose="020B0604020202020204" pitchFamily="34" charset="0"/>
                <a:cs typeface="Arial" panose="020B0604020202020204" pitchFamily="34" charset="0"/>
              </a:rPr>
              <a:t>I</a:t>
            </a:r>
            <a:endParaRPr sz="2400" dirty="0">
              <a:latin typeface="Arial" panose="020B0604020202020204" pitchFamily="34" charset="0"/>
              <a:cs typeface="Arial" panose="020B0604020202020204" pitchFamily="34" charset="0"/>
            </a:endParaRPr>
          </a:p>
        </p:txBody>
      </p:sp>
      <p:sp>
        <p:nvSpPr>
          <p:cNvPr id="7" name="Title 1"/>
          <p:cNvSpPr txBox="1">
            <a:spLocks/>
          </p:cNvSpPr>
          <p:nvPr/>
        </p:nvSpPr>
        <p:spPr>
          <a:xfrm>
            <a:off x="838200" y="170393"/>
            <a:ext cx="10515600" cy="650874"/>
          </a:xfrm>
          <a:prstGeom prst="rect">
            <a:avLst/>
          </a:prstGeom>
        </p:spPr>
        <p:txBody>
          <a:bodyPr vert="horz" lIns="91440" tIns="45720" rIns="91440" bIns="45720" rtlCol="0" anchor="ctr">
            <a:normAutofit/>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algn="ctr" eaLnBrk="1" fontAlgn="auto" hangingPunct="1">
              <a:spcAft>
                <a:spcPts val="0"/>
              </a:spcAft>
              <a:defRPr/>
            </a:pPr>
            <a:r>
              <a:rPr lang="en-GB" sz="3600" smtClean="0">
                <a:solidFill>
                  <a:srgbClr val="FFC000"/>
                </a:solidFill>
                <a:latin typeface="Arial" panose="020B0604020202020204" pitchFamily="34" charset="0"/>
                <a:cs typeface="Arial" panose="020B0604020202020204" pitchFamily="34" charset="0"/>
              </a:rPr>
              <a:t>праћење ефекта радиотерапије</a:t>
            </a:r>
            <a:endParaRPr lang="en-GB" sz="360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3160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059" y="125313"/>
            <a:ext cx="10515600" cy="667807"/>
          </a:xfrm>
        </p:spPr>
        <p:txBody>
          <a:bodyPr>
            <a:normAutofit/>
          </a:bodyPr>
          <a:lstStyle/>
          <a:p>
            <a:pPr algn="ctr"/>
            <a:r>
              <a:rPr lang="sr-Latn-RS" sz="3600" dirty="0" smtClean="0">
                <a:solidFill>
                  <a:srgbClr val="FFFF00"/>
                </a:solidFill>
              </a:rPr>
              <a:t>Bone </a:t>
            </a:r>
            <a:r>
              <a:rPr lang="sr-Latn-RS" sz="3600" dirty="0" err="1" smtClean="0">
                <a:solidFill>
                  <a:srgbClr val="FFFF00"/>
                </a:solidFill>
              </a:rPr>
              <a:t>metastases</a:t>
            </a:r>
            <a:r>
              <a:rPr lang="sr-Latn-RS" sz="3600" dirty="0" smtClean="0">
                <a:solidFill>
                  <a:srgbClr val="FFFF00"/>
                </a:solidFill>
              </a:rPr>
              <a:t> </a:t>
            </a:r>
            <a:r>
              <a:rPr lang="sr-Cyrl-RS" sz="3600" baseline="30000" dirty="0" smtClean="0"/>
              <a:t>18</a:t>
            </a:r>
            <a:r>
              <a:rPr lang="sr-Latn-RS" sz="3600" dirty="0" smtClean="0"/>
              <a:t>F-Na Fluoride</a:t>
            </a:r>
            <a:endParaRPr lang="en-GB" sz="3600" dirty="0"/>
          </a:p>
        </p:txBody>
      </p:sp>
      <p:sp>
        <p:nvSpPr>
          <p:cNvPr id="3" name="Content Placeholder 2"/>
          <p:cNvSpPr>
            <a:spLocks noGrp="1"/>
          </p:cNvSpPr>
          <p:nvPr>
            <p:ph idx="1"/>
          </p:nvPr>
        </p:nvSpPr>
        <p:spPr>
          <a:xfrm>
            <a:off x="507029" y="974948"/>
            <a:ext cx="10234083" cy="587375"/>
          </a:xfrm>
        </p:spPr>
        <p:txBody>
          <a:bodyPr/>
          <a:lstStyle/>
          <a:p>
            <a:pPr marL="0" indent="0">
              <a:buNone/>
            </a:pPr>
            <a:r>
              <a:rPr lang="pl-PL" dirty="0">
                <a:latin typeface="Arial" panose="020B0604020202020204" pitchFamily="34" charset="0"/>
                <a:cs typeface="Arial" panose="020B0604020202020204" pitchFamily="34" charset="0"/>
              </a:rPr>
              <a:t>2F</a:t>
            </a:r>
            <a:r>
              <a:rPr lang="pl-PL" baseline="30000" dirty="0">
                <a:latin typeface="Arial" panose="020B0604020202020204" pitchFamily="34" charset="0"/>
                <a:cs typeface="Arial" panose="020B0604020202020204" pitchFamily="34" charset="0"/>
              </a:rPr>
              <a:t>-</a:t>
            </a:r>
            <a:r>
              <a:rPr lang="pl-PL" dirty="0">
                <a:latin typeface="Arial" panose="020B0604020202020204" pitchFamily="34" charset="0"/>
                <a:cs typeface="Arial" panose="020B0604020202020204" pitchFamily="34" charset="0"/>
              </a:rPr>
              <a:t> + Ca </a:t>
            </a:r>
            <a:r>
              <a:rPr lang="pl-PL" baseline="-25000" dirty="0">
                <a:latin typeface="Arial" panose="020B0604020202020204" pitchFamily="34" charset="0"/>
                <a:cs typeface="Arial" panose="020B0604020202020204" pitchFamily="34" charset="0"/>
              </a:rPr>
              <a:t>10 </a:t>
            </a:r>
            <a:r>
              <a:rPr lang="pl-PL" dirty="0">
                <a:latin typeface="Arial" panose="020B0604020202020204" pitchFamily="34" charset="0"/>
                <a:cs typeface="Arial" panose="020B0604020202020204" pitchFamily="34" charset="0"/>
              </a:rPr>
              <a:t>(PO</a:t>
            </a:r>
            <a:r>
              <a:rPr lang="pl-PL" baseline="-25000" dirty="0">
                <a:latin typeface="Arial" panose="020B0604020202020204" pitchFamily="34" charset="0"/>
                <a:cs typeface="Arial" panose="020B0604020202020204" pitchFamily="34" charset="0"/>
              </a:rPr>
              <a:t>4</a:t>
            </a:r>
            <a:r>
              <a:rPr lang="pl-PL" dirty="0">
                <a:latin typeface="Arial" panose="020B0604020202020204" pitchFamily="34" charset="0"/>
                <a:cs typeface="Arial" panose="020B0604020202020204" pitchFamily="34" charset="0"/>
              </a:rPr>
              <a:t>) </a:t>
            </a:r>
            <a:r>
              <a:rPr lang="pl-PL" baseline="-25000" dirty="0">
                <a:latin typeface="Arial" panose="020B0604020202020204" pitchFamily="34" charset="0"/>
                <a:cs typeface="Arial" panose="020B0604020202020204" pitchFamily="34" charset="0"/>
              </a:rPr>
              <a:t>6 </a:t>
            </a:r>
            <a:r>
              <a:rPr lang="pl-PL" dirty="0">
                <a:latin typeface="Arial" panose="020B0604020202020204" pitchFamily="34" charset="0"/>
                <a:cs typeface="Arial" panose="020B0604020202020204" pitchFamily="34" charset="0"/>
              </a:rPr>
              <a:t>(OH) </a:t>
            </a:r>
            <a:r>
              <a:rPr lang="pl-PL" baseline="-25000" dirty="0">
                <a:latin typeface="Arial" panose="020B0604020202020204" pitchFamily="34" charset="0"/>
                <a:cs typeface="Arial" panose="020B0604020202020204" pitchFamily="34" charset="0"/>
              </a:rPr>
              <a:t>2</a:t>
            </a:r>
            <a:r>
              <a:rPr lang="pl-PL" dirty="0">
                <a:latin typeface="Arial" panose="020B0604020202020204" pitchFamily="34" charset="0"/>
                <a:cs typeface="Arial" panose="020B0604020202020204" pitchFamily="34" charset="0"/>
              </a:rPr>
              <a:t> → Ca </a:t>
            </a:r>
            <a:r>
              <a:rPr lang="pl-PL" baseline="-25000" dirty="0">
                <a:latin typeface="Arial" panose="020B0604020202020204" pitchFamily="34" charset="0"/>
                <a:cs typeface="Arial" panose="020B0604020202020204" pitchFamily="34" charset="0"/>
              </a:rPr>
              <a:t>10 </a:t>
            </a:r>
            <a:r>
              <a:rPr lang="pl-PL" dirty="0">
                <a:latin typeface="Arial" panose="020B0604020202020204" pitchFamily="34" charset="0"/>
                <a:cs typeface="Arial" panose="020B0604020202020204" pitchFamily="34" charset="0"/>
              </a:rPr>
              <a:t>(PO</a:t>
            </a:r>
            <a:r>
              <a:rPr lang="pl-PL" baseline="-25000" dirty="0">
                <a:latin typeface="Arial" panose="020B0604020202020204" pitchFamily="34" charset="0"/>
                <a:cs typeface="Arial" panose="020B0604020202020204" pitchFamily="34" charset="0"/>
              </a:rPr>
              <a:t>4</a:t>
            </a:r>
            <a:r>
              <a:rPr lang="pl-PL" dirty="0">
                <a:latin typeface="Arial" panose="020B0604020202020204" pitchFamily="34" charset="0"/>
                <a:cs typeface="Arial" panose="020B0604020202020204" pitchFamily="34" charset="0"/>
              </a:rPr>
              <a:t>)</a:t>
            </a:r>
            <a:r>
              <a:rPr lang="pl-PL" baseline="-25000" dirty="0">
                <a:latin typeface="Arial" panose="020B0604020202020204" pitchFamily="34" charset="0"/>
                <a:cs typeface="Arial" panose="020B0604020202020204" pitchFamily="34" charset="0"/>
              </a:rPr>
              <a:t>6 </a:t>
            </a:r>
            <a:r>
              <a:rPr lang="pl-PL" dirty="0">
                <a:latin typeface="Arial" panose="020B0604020202020204" pitchFamily="34" charset="0"/>
                <a:cs typeface="Arial" panose="020B0604020202020204" pitchFamily="34" charset="0"/>
              </a:rPr>
              <a:t>F</a:t>
            </a:r>
            <a:r>
              <a:rPr lang="pl-PL" baseline="-25000" dirty="0">
                <a:latin typeface="Arial" panose="020B0604020202020204" pitchFamily="34" charset="0"/>
                <a:cs typeface="Arial" panose="020B0604020202020204" pitchFamily="34" charset="0"/>
              </a:rPr>
              <a:t>2</a:t>
            </a:r>
            <a:r>
              <a:rPr lang="pl-PL" dirty="0">
                <a:latin typeface="Arial" panose="020B0604020202020204" pitchFamily="34" charset="0"/>
                <a:cs typeface="Arial" panose="020B0604020202020204" pitchFamily="34" charset="0"/>
              </a:rPr>
              <a:t> + </a:t>
            </a:r>
            <a:r>
              <a:rPr lang="pl-PL" dirty="0" smtClean="0">
                <a:latin typeface="Arial" panose="020B0604020202020204" pitchFamily="34" charset="0"/>
                <a:cs typeface="Arial" panose="020B0604020202020204" pitchFamily="34" charset="0"/>
              </a:rPr>
              <a:t>2OH</a:t>
            </a:r>
            <a:r>
              <a:rPr lang="pl-PL" baseline="30000"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029" y="1833470"/>
            <a:ext cx="4504793" cy="489363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5"/>
          <p:cNvSpPr txBox="1">
            <a:spLocks noChangeArrowheads="1"/>
          </p:cNvSpPr>
          <p:nvPr/>
        </p:nvSpPr>
        <p:spPr bwMode="auto">
          <a:xfrm>
            <a:off x="838200" y="6604672"/>
            <a:ext cx="3429000" cy="1263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9pPr>
          </a:lstStyle>
          <a:p>
            <a:r>
              <a:rPr lang="en-GB" altLang="en-US" sz="907" dirty="0">
                <a:latin typeface="Arial" panose="020B0604020202020204" pitchFamily="34" charset="0"/>
              </a:rPr>
              <a:t>Copyright © Society of Nuclear Medicine and Molecular Imaging</a:t>
            </a:r>
          </a:p>
        </p:txBody>
      </p:sp>
      <p:sp>
        <p:nvSpPr>
          <p:cNvPr id="6" name="Text Box 1"/>
          <p:cNvSpPr txBox="1">
            <a:spLocks noChangeArrowheads="1"/>
          </p:cNvSpPr>
          <p:nvPr/>
        </p:nvSpPr>
        <p:spPr bwMode="auto">
          <a:xfrm>
            <a:off x="635000" y="5804885"/>
            <a:ext cx="3276600" cy="6844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9pPr>
          </a:lstStyle>
          <a:p>
            <a:pPr marL="342900" indent="-342900">
              <a:buAutoNum type="alphaUcParenBoth"/>
            </a:pPr>
            <a:r>
              <a:rPr lang="en-GB" altLang="en-US" sz="1600" baseline="30000" dirty="0" err="1" smtClean="0">
                <a:solidFill>
                  <a:schemeClr val="bg1"/>
                </a:solidFill>
                <a:latin typeface="Arial" panose="020B0604020202020204" pitchFamily="34" charset="0"/>
              </a:rPr>
              <a:t>99m</a:t>
            </a:r>
            <a:r>
              <a:rPr lang="en-GB" altLang="en-US" sz="1600" dirty="0" err="1" smtClean="0">
                <a:solidFill>
                  <a:schemeClr val="bg1"/>
                </a:solidFill>
                <a:latin typeface="Arial" panose="020B0604020202020204" pitchFamily="34" charset="0"/>
              </a:rPr>
              <a:t>Tc-MDP</a:t>
            </a:r>
            <a:r>
              <a:rPr lang="en-GB" altLang="en-US" sz="1600" dirty="0" smtClean="0">
                <a:solidFill>
                  <a:schemeClr val="bg1"/>
                </a:solidFill>
                <a:latin typeface="Arial" panose="020B0604020202020204" pitchFamily="34" charset="0"/>
              </a:rPr>
              <a:t> </a:t>
            </a:r>
            <a:endParaRPr lang="sr-Latn-RS" altLang="en-US" sz="1600" dirty="0" smtClean="0">
              <a:solidFill>
                <a:schemeClr val="bg1"/>
              </a:solidFill>
              <a:latin typeface="Arial" panose="020B0604020202020204" pitchFamily="34" charset="0"/>
            </a:endParaRPr>
          </a:p>
          <a:p>
            <a:pPr marL="342900" indent="-342900">
              <a:buAutoNum type="alphaUcParenBoth"/>
            </a:pPr>
            <a:r>
              <a:rPr lang="sr-Cyrl-RS" altLang="en-US" sz="1600" baseline="30000" dirty="0" smtClean="0">
                <a:solidFill>
                  <a:schemeClr val="bg1"/>
                </a:solidFill>
                <a:latin typeface="Arial" panose="020B0604020202020204" pitchFamily="34" charset="0"/>
              </a:rPr>
              <a:t>18</a:t>
            </a:r>
            <a:r>
              <a:rPr lang="sr-Latn-RS" altLang="en-US" sz="1600" dirty="0" smtClean="0">
                <a:solidFill>
                  <a:schemeClr val="bg1"/>
                </a:solidFill>
                <a:latin typeface="Arial" panose="020B0604020202020204" pitchFamily="34" charset="0"/>
              </a:rPr>
              <a:t>F-floride PET</a:t>
            </a:r>
            <a:endParaRPr lang="en-GB" altLang="en-US" sz="1600" dirty="0">
              <a:solidFill>
                <a:schemeClr val="bg1"/>
              </a:solidFill>
              <a:latin typeface="Arial" panose="020B0604020202020204" pitchFamily="34" charset="0"/>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8333"/>
          <a:stretch/>
        </p:blipFill>
        <p:spPr>
          <a:xfrm>
            <a:off x="5244041" y="1922032"/>
            <a:ext cx="6755934" cy="4567330"/>
          </a:xfrm>
          <a:prstGeom prst="rect">
            <a:avLst/>
          </a:prstGeom>
        </p:spPr>
      </p:pic>
    </p:spTree>
    <p:extLst>
      <p:ext uri="{BB962C8B-B14F-4D97-AF65-F5344CB8AC3E}">
        <p14:creationId xmlns:p14="http://schemas.microsoft.com/office/powerpoint/2010/main" val="2973001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34206" b="11095"/>
          <a:stretch/>
        </p:blipFill>
        <p:spPr>
          <a:xfrm>
            <a:off x="2082799" y="1069898"/>
            <a:ext cx="7967133" cy="5601528"/>
          </a:xfrm>
        </p:spPr>
      </p:pic>
      <p:sp>
        <p:nvSpPr>
          <p:cNvPr id="6" name="Title 1"/>
          <p:cNvSpPr>
            <a:spLocks noGrp="1"/>
          </p:cNvSpPr>
          <p:nvPr>
            <p:ph type="title"/>
          </p:nvPr>
        </p:nvSpPr>
        <p:spPr>
          <a:xfrm>
            <a:off x="698059" y="125313"/>
            <a:ext cx="10515600" cy="667807"/>
          </a:xfrm>
        </p:spPr>
        <p:txBody>
          <a:bodyPr>
            <a:normAutofit/>
          </a:bodyPr>
          <a:lstStyle/>
          <a:p>
            <a:pPr algn="ctr"/>
            <a:r>
              <a:rPr lang="sr-Latn-RS" sz="3600" dirty="0" smtClean="0">
                <a:solidFill>
                  <a:srgbClr val="FFFF00"/>
                </a:solidFill>
              </a:rPr>
              <a:t>Bone </a:t>
            </a:r>
            <a:r>
              <a:rPr lang="sr-Latn-RS" sz="3600" dirty="0" err="1" smtClean="0">
                <a:solidFill>
                  <a:srgbClr val="FFFF00"/>
                </a:solidFill>
              </a:rPr>
              <a:t>metastases</a:t>
            </a:r>
            <a:r>
              <a:rPr lang="sr-Latn-RS" sz="3600" dirty="0" smtClean="0">
                <a:solidFill>
                  <a:srgbClr val="FFFF00"/>
                </a:solidFill>
              </a:rPr>
              <a:t> </a:t>
            </a:r>
            <a:r>
              <a:rPr lang="sr-Cyrl-RS" sz="3600" baseline="30000" dirty="0" smtClean="0"/>
              <a:t>18</a:t>
            </a:r>
            <a:r>
              <a:rPr lang="sr-Latn-RS" sz="3600" dirty="0" smtClean="0"/>
              <a:t>F-Na Fluoride</a:t>
            </a:r>
            <a:endParaRPr lang="en-GB" sz="3600" dirty="0"/>
          </a:p>
        </p:txBody>
      </p:sp>
    </p:spTree>
    <p:extLst>
      <p:ext uri="{BB962C8B-B14F-4D97-AF65-F5344CB8AC3E}">
        <p14:creationId xmlns:p14="http://schemas.microsoft.com/office/powerpoint/2010/main" val="238822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345702"/>
            <a:ext cx="10515600" cy="584775"/>
          </a:xfrm>
          <a:prstGeom prst="rect">
            <a:avLst/>
          </a:prstGeom>
        </p:spPr>
        <p:txBody>
          <a:bodyPr wrap="square">
            <a:spAutoFit/>
          </a:body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Somatostatin receptor PET tracers: </a:t>
            </a:r>
            <a:r>
              <a:rPr lang="en-US" altLang="en-US" sz="3200" b="1" dirty="0" smtClean="0">
                <a:solidFill>
                  <a:srgbClr val="FFC000"/>
                </a:solidFill>
                <a:latin typeface="Arial" panose="020B0604020202020204" pitchFamily="34" charset="0"/>
                <a:cs typeface="Arial" panose="020B0604020202020204" pitchFamily="34" charset="0"/>
              </a:rPr>
              <a:t>Ga-68</a:t>
            </a:r>
            <a:endParaRPr lang="en-US" altLang="en-US" sz="3200" b="1" dirty="0">
              <a:solidFill>
                <a:srgbClr val="FFC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48099"/>
          <a:stretch/>
        </p:blipFill>
        <p:spPr>
          <a:xfrm>
            <a:off x="5959501" y="3810000"/>
            <a:ext cx="6118805" cy="2882900"/>
          </a:xfrm>
          <a:prstGeom prst="rect">
            <a:avLst/>
          </a:prstGeom>
        </p:spPr>
      </p:pic>
      <p:sp>
        <p:nvSpPr>
          <p:cNvPr id="5" name="Rectangle 4"/>
          <p:cNvSpPr/>
          <p:nvPr/>
        </p:nvSpPr>
        <p:spPr>
          <a:xfrm>
            <a:off x="228600" y="1251518"/>
            <a:ext cx="11595100" cy="5632311"/>
          </a:xfrm>
          <a:prstGeom prst="rect">
            <a:avLst/>
          </a:prstGeom>
        </p:spPr>
        <p:txBody>
          <a:bodyPr wrap="square">
            <a:spAutoFit/>
          </a:bodyPr>
          <a:lstStyle/>
          <a:p>
            <a:r>
              <a:rPr lang="en-US" sz="2400" dirty="0"/>
              <a:t>Somatostatin has 5 </a:t>
            </a:r>
            <a:r>
              <a:rPr lang="en-US" sz="2400" dirty="0" smtClean="0"/>
              <a:t>receptors</a:t>
            </a:r>
            <a:r>
              <a:rPr lang="sr-Latn-RS" sz="2400" dirty="0" smtClean="0"/>
              <a:t>. </a:t>
            </a:r>
            <a:r>
              <a:rPr lang="en-US" sz="2400" dirty="0" smtClean="0"/>
              <a:t>Ga-68 </a:t>
            </a:r>
            <a:r>
              <a:rPr lang="en-US" sz="2400" dirty="0"/>
              <a:t>is more sensitive. </a:t>
            </a:r>
            <a:endParaRPr lang="sr-Latn-RS" sz="2400" dirty="0" smtClean="0"/>
          </a:p>
          <a:p>
            <a:r>
              <a:rPr lang="en-US" sz="2400" dirty="0" smtClean="0"/>
              <a:t>Higher </a:t>
            </a:r>
            <a:r>
              <a:rPr lang="en-US" sz="2400" dirty="0"/>
              <a:t>lesion detection rate than what is </a:t>
            </a:r>
            <a:r>
              <a:rPr lang="en-US" sz="2400" dirty="0" smtClean="0"/>
              <a:t>achieved</a:t>
            </a:r>
            <a:r>
              <a:rPr lang="sr-Latn-RS" sz="2400" dirty="0" smtClean="0"/>
              <a:t> SSTR </a:t>
            </a:r>
            <a:r>
              <a:rPr lang="en-US" sz="2400" dirty="0" smtClean="0"/>
              <a:t>PET</a:t>
            </a:r>
            <a:r>
              <a:rPr lang="en-US" sz="2400" dirty="0"/>
              <a:t>, </a:t>
            </a:r>
            <a:r>
              <a:rPr lang="sr-Latn-RS" sz="2400" dirty="0" err="1" smtClean="0"/>
              <a:t>than</a:t>
            </a:r>
            <a:r>
              <a:rPr lang="sr-Latn-RS" sz="2400" dirty="0" smtClean="0"/>
              <a:t> </a:t>
            </a:r>
            <a:r>
              <a:rPr lang="en-US" sz="2400" dirty="0" smtClean="0"/>
              <a:t>somatostatin </a:t>
            </a:r>
            <a:r>
              <a:rPr lang="en-US" sz="2400" dirty="0"/>
              <a:t>receptor SPECT, CT, or MR imaging.</a:t>
            </a:r>
          </a:p>
          <a:p>
            <a:r>
              <a:rPr lang="en-US" sz="2400" dirty="0"/>
              <a:t>Sensitivity: 70-100% (depends on density of somatostatin receptors in the tumor).</a:t>
            </a:r>
          </a:p>
          <a:p>
            <a:r>
              <a:rPr lang="en-US" sz="2400" b="1" dirty="0"/>
              <a:t>Indications</a:t>
            </a:r>
            <a:r>
              <a:rPr lang="en-US" sz="2400" dirty="0"/>
              <a:t>: </a:t>
            </a:r>
            <a:r>
              <a:rPr lang="en-US" sz="2400" dirty="0" err="1"/>
              <a:t>Tumours</a:t>
            </a:r>
            <a:r>
              <a:rPr lang="en-US" sz="2400" dirty="0"/>
              <a:t> with high expression of receptors of somatostatin.</a:t>
            </a:r>
          </a:p>
          <a:p>
            <a:r>
              <a:rPr lang="en-US" sz="2400" dirty="0"/>
              <a:t>1. </a:t>
            </a:r>
            <a:r>
              <a:rPr lang="en-US" sz="2400" dirty="0" err="1"/>
              <a:t>Gastroenteropancreatic</a:t>
            </a:r>
            <a:r>
              <a:rPr lang="en-US" sz="2400" dirty="0"/>
              <a:t> </a:t>
            </a:r>
            <a:r>
              <a:rPr lang="en-US" sz="2400" dirty="0" err="1"/>
              <a:t>tumours</a:t>
            </a:r>
            <a:r>
              <a:rPr lang="en-US" sz="2400" dirty="0"/>
              <a:t> (e.g. carcinoids, </a:t>
            </a:r>
            <a:r>
              <a:rPr lang="en-US" sz="2400" dirty="0" err="1"/>
              <a:t>gastrinoma</a:t>
            </a:r>
            <a:r>
              <a:rPr lang="en-US" sz="2400" dirty="0"/>
              <a:t>, </a:t>
            </a:r>
            <a:r>
              <a:rPr lang="en-US" sz="2400" dirty="0" err="1"/>
              <a:t>insulinoma</a:t>
            </a:r>
            <a:r>
              <a:rPr lang="en-US" sz="2400" dirty="0"/>
              <a:t>, </a:t>
            </a:r>
            <a:r>
              <a:rPr lang="en-US" sz="2400" dirty="0" err="1"/>
              <a:t>glucagonoma</a:t>
            </a:r>
            <a:r>
              <a:rPr lang="en-US" sz="2400" dirty="0"/>
              <a:t>, </a:t>
            </a:r>
            <a:r>
              <a:rPr lang="en-US" sz="2400" dirty="0" err="1"/>
              <a:t>VIPoma</a:t>
            </a:r>
            <a:r>
              <a:rPr lang="en-US" sz="2400" dirty="0"/>
              <a:t>,</a:t>
            </a:r>
          </a:p>
          <a:p>
            <a:r>
              <a:rPr lang="en-US" sz="2400" dirty="0" smtClean="0"/>
              <a:t>2</a:t>
            </a:r>
            <a:r>
              <a:rPr lang="en-US" sz="2400" dirty="0"/>
              <a:t>. </a:t>
            </a:r>
            <a:r>
              <a:rPr lang="en-US" sz="2400" dirty="0" err="1"/>
              <a:t>Sympathoadrenal</a:t>
            </a:r>
            <a:r>
              <a:rPr lang="en-US" sz="2400" dirty="0"/>
              <a:t> system </a:t>
            </a:r>
            <a:r>
              <a:rPr lang="en-US" sz="2400" dirty="0" err="1"/>
              <a:t>tumours</a:t>
            </a:r>
            <a:r>
              <a:rPr lang="en-US" sz="2400" dirty="0"/>
              <a:t> </a:t>
            </a:r>
            <a:endParaRPr lang="sr-Latn-RS" sz="2400" dirty="0" smtClean="0"/>
          </a:p>
          <a:p>
            <a:r>
              <a:rPr lang="en-US" sz="2400" dirty="0" smtClean="0"/>
              <a:t>(</a:t>
            </a:r>
            <a:r>
              <a:rPr lang="en-US" sz="2400" dirty="0" err="1"/>
              <a:t>pheochromocytoma</a:t>
            </a:r>
            <a:r>
              <a:rPr lang="en-US" sz="2400" dirty="0"/>
              <a:t>, </a:t>
            </a:r>
            <a:r>
              <a:rPr lang="en-US" sz="2400" dirty="0" err="1"/>
              <a:t>paraganglioma</a:t>
            </a:r>
            <a:r>
              <a:rPr lang="en-US" sz="2400" dirty="0"/>
              <a:t>, </a:t>
            </a:r>
            <a:endParaRPr lang="sr-Latn-RS" sz="2400" dirty="0" smtClean="0"/>
          </a:p>
          <a:p>
            <a:r>
              <a:rPr lang="en-US" sz="2400" dirty="0" err="1" smtClean="0"/>
              <a:t>neuroblastoma,ganglioneuroma</a:t>
            </a:r>
            <a:r>
              <a:rPr lang="en-US" sz="2400" dirty="0"/>
              <a:t>).</a:t>
            </a:r>
          </a:p>
          <a:p>
            <a:r>
              <a:rPr lang="en-US" sz="2400" dirty="0"/>
              <a:t>3. Medullary thyroid carcinoma.</a:t>
            </a:r>
          </a:p>
          <a:p>
            <a:r>
              <a:rPr lang="en-US" sz="2400" dirty="0"/>
              <a:t>4. Pituitary adenoma.</a:t>
            </a:r>
          </a:p>
          <a:p>
            <a:r>
              <a:rPr lang="en-US" sz="2400" dirty="0"/>
              <a:t>5. </a:t>
            </a:r>
            <a:r>
              <a:rPr lang="en-US" sz="2400" dirty="0" err="1"/>
              <a:t>Medulloblastoma</a:t>
            </a:r>
            <a:r>
              <a:rPr lang="en-US" sz="2400" dirty="0"/>
              <a:t>.</a:t>
            </a:r>
          </a:p>
          <a:p>
            <a:r>
              <a:rPr lang="en-US" sz="2400" dirty="0"/>
              <a:t>6. Merkel cell carcinoma.</a:t>
            </a:r>
          </a:p>
          <a:p>
            <a:r>
              <a:rPr lang="en-US" sz="2400" dirty="0"/>
              <a:t>7. Small-cell lung </a:t>
            </a:r>
            <a:r>
              <a:rPr lang="en-US" sz="2400" dirty="0" smtClean="0"/>
              <a:t>cancer</a:t>
            </a:r>
            <a:endParaRPr lang="en-US" sz="2400" dirty="0"/>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7000" y="114300"/>
            <a:ext cx="3486298" cy="5765800"/>
          </a:xfrm>
          <a:prstGeom prst="rect">
            <a:avLst/>
          </a:prstGeom>
        </p:spPr>
      </p:pic>
      <p:sp>
        <p:nvSpPr>
          <p:cNvPr id="3" name="Rectangle 2"/>
          <p:cNvSpPr/>
          <p:nvPr/>
        </p:nvSpPr>
        <p:spPr>
          <a:xfrm>
            <a:off x="565298" y="5943600"/>
            <a:ext cx="6096000" cy="923330"/>
          </a:xfrm>
          <a:prstGeom prst="rect">
            <a:avLst/>
          </a:prstGeom>
        </p:spPr>
        <p:txBody>
          <a:bodyPr>
            <a:spAutoFit/>
          </a:bodyPr>
          <a:lstStyle/>
          <a:p>
            <a:r>
              <a:rPr lang="en-US" dirty="0">
                <a:latin typeface="Arvo"/>
              </a:rPr>
              <a:t>NET with extensive</a:t>
            </a:r>
          </a:p>
          <a:p>
            <a:r>
              <a:rPr lang="en-US" dirty="0">
                <a:latin typeface="Arvo"/>
              </a:rPr>
              <a:t>metastatic lesions</a:t>
            </a:r>
          </a:p>
          <a:p>
            <a:r>
              <a:rPr lang="en-US" dirty="0">
                <a:latin typeface="Arvo"/>
              </a:rPr>
              <a:t>throughout the body</a:t>
            </a:r>
            <a:endParaRPr lang="en-US" dirty="0"/>
          </a:p>
        </p:txBody>
      </p:sp>
      <p:pic>
        <p:nvPicPr>
          <p:cNvPr id="4" name="Picture 3"/>
          <p:cNvPicPr>
            <a:picLocks noChangeAspect="1"/>
          </p:cNvPicPr>
          <p:nvPr/>
        </p:nvPicPr>
        <p:blipFill>
          <a:blip r:embed="rId3"/>
          <a:stretch>
            <a:fillRect/>
          </a:stretch>
        </p:blipFill>
        <p:spPr>
          <a:xfrm>
            <a:off x="3678511" y="114300"/>
            <a:ext cx="2730742" cy="5866038"/>
          </a:xfrm>
          <a:prstGeom prst="rect">
            <a:avLst/>
          </a:prstGeom>
        </p:spPr>
      </p:pic>
      <p:sp>
        <p:nvSpPr>
          <p:cNvPr id="5" name="Rectangle 4"/>
          <p:cNvSpPr/>
          <p:nvPr/>
        </p:nvSpPr>
        <p:spPr>
          <a:xfrm>
            <a:off x="3613298" y="5934670"/>
            <a:ext cx="4076700" cy="923330"/>
          </a:xfrm>
          <a:prstGeom prst="rect">
            <a:avLst/>
          </a:prstGeom>
        </p:spPr>
        <p:txBody>
          <a:bodyPr wrap="square">
            <a:spAutoFit/>
          </a:bodyPr>
          <a:lstStyle/>
          <a:p>
            <a:r>
              <a:rPr lang="en-US" smtClean="0">
                <a:latin typeface="Arvo"/>
              </a:rPr>
              <a:t>NET with multiple</a:t>
            </a:r>
            <a:r>
              <a:rPr lang="sr-Latn-RS" smtClean="0">
                <a:latin typeface="Arvo"/>
              </a:rPr>
              <a:t> </a:t>
            </a:r>
            <a:r>
              <a:rPr lang="en-US" smtClean="0">
                <a:latin typeface="Arvo"/>
              </a:rPr>
              <a:t>metastatic </a:t>
            </a:r>
            <a:endParaRPr lang="sr-Latn-RS" smtClean="0">
              <a:latin typeface="Arvo"/>
            </a:endParaRPr>
          </a:p>
          <a:p>
            <a:r>
              <a:rPr lang="sr-Latn-RS" smtClean="0">
                <a:latin typeface="Arvo"/>
              </a:rPr>
              <a:t>d</a:t>
            </a:r>
            <a:r>
              <a:rPr lang="en-US" smtClean="0">
                <a:latin typeface="Arvo"/>
              </a:rPr>
              <a:t>isease</a:t>
            </a:r>
            <a:r>
              <a:rPr lang="sr-Latn-RS" smtClean="0">
                <a:latin typeface="Arvo"/>
              </a:rPr>
              <a:t> </a:t>
            </a:r>
            <a:r>
              <a:rPr lang="en-US" smtClean="0">
                <a:latin typeface="Arvo"/>
              </a:rPr>
              <a:t>confined to the liver</a:t>
            </a:r>
            <a:endParaRPr lang="sr-Latn-RS" smtClean="0">
              <a:latin typeface="Arvo"/>
            </a:endParaRPr>
          </a:p>
          <a:p>
            <a:r>
              <a:rPr lang="en-US" smtClean="0">
                <a:latin typeface="Arvo"/>
              </a:rPr>
              <a:t>and</a:t>
            </a:r>
            <a:r>
              <a:rPr lang="sr-Latn-RS" smtClean="0">
                <a:latin typeface="Arvo"/>
              </a:rPr>
              <a:t> </a:t>
            </a:r>
            <a:r>
              <a:rPr lang="en-US" smtClean="0">
                <a:latin typeface="Arvo"/>
              </a:rPr>
              <a:t>abdominal cavity</a:t>
            </a:r>
            <a:endParaRPr lang="en-US" dirty="0"/>
          </a:p>
        </p:txBody>
      </p:sp>
      <p:pic>
        <p:nvPicPr>
          <p:cNvPr id="6" name="Picture 5"/>
          <p:cNvPicPr>
            <a:picLocks noChangeAspect="1"/>
          </p:cNvPicPr>
          <p:nvPr/>
        </p:nvPicPr>
        <p:blipFill>
          <a:blip r:embed="rId4"/>
          <a:stretch>
            <a:fillRect/>
          </a:stretch>
        </p:blipFill>
        <p:spPr>
          <a:xfrm>
            <a:off x="6602732" y="145840"/>
            <a:ext cx="5589268" cy="4477750"/>
          </a:xfrm>
          <a:prstGeom prst="rect">
            <a:avLst/>
          </a:prstGeom>
        </p:spPr>
      </p:pic>
      <p:sp>
        <p:nvSpPr>
          <p:cNvPr id="7" name="Rectangle 6"/>
          <p:cNvSpPr/>
          <p:nvPr/>
        </p:nvSpPr>
        <p:spPr>
          <a:xfrm>
            <a:off x="6602732" y="4623590"/>
            <a:ext cx="5449568" cy="1077218"/>
          </a:xfrm>
          <a:prstGeom prst="rect">
            <a:avLst/>
          </a:prstGeom>
        </p:spPr>
        <p:txBody>
          <a:bodyPr wrap="square">
            <a:spAutoFit/>
          </a:bodyPr>
          <a:lstStyle/>
          <a:p>
            <a:r>
              <a:rPr lang="en-US" sz="1600" b="1" dirty="0">
                <a:latin typeface="Arvo-Bold"/>
              </a:rPr>
              <a:t>Carcinoid tumor</a:t>
            </a:r>
            <a:r>
              <a:rPr lang="en-US" sz="1600" dirty="0">
                <a:latin typeface="Arvo"/>
              </a:rPr>
              <a:t>: Positive 68Ga-DOTA-NOC and </a:t>
            </a:r>
            <a:r>
              <a:rPr lang="en-US" sz="1600" dirty="0" smtClean="0">
                <a:latin typeface="Arvo"/>
              </a:rPr>
              <a:t>Negative</a:t>
            </a:r>
            <a:r>
              <a:rPr lang="sr-Latn-RS" sz="1600" dirty="0" smtClean="0">
                <a:latin typeface="Arvo"/>
              </a:rPr>
              <a:t> </a:t>
            </a:r>
            <a:r>
              <a:rPr lang="en-US" sz="1600" dirty="0" smtClean="0">
                <a:latin typeface="Arvo"/>
              </a:rPr>
              <a:t>111In-Octreoscan</a:t>
            </a:r>
            <a:r>
              <a:rPr lang="en-US" sz="1600" dirty="0">
                <a:latin typeface="Arvo"/>
              </a:rPr>
              <a:t>.</a:t>
            </a:r>
          </a:p>
          <a:p>
            <a:r>
              <a:rPr lang="en-US" sz="1600" b="1" dirty="0" smtClean="0">
                <a:latin typeface="Arvo-Bold"/>
              </a:rPr>
              <a:t>Ga </a:t>
            </a:r>
            <a:r>
              <a:rPr lang="en-US" sz="1600" b="1" dirty="0">
                <a:latin typeface="Arvo-Bold"/>
              </a:rPr>
              <a:t>DOTA-NOC Findings: </a:t>
            </a:r>
            <a:r>
              <a:rPr lang="en-US" sz="1600" dirty="0">
                <a:latin typeface="Arvo"/>
              </a:rPr>
              <a:t>Multiple metastatic lesions in the liver. </a:t>
            </a:r>
            <a:endParaRPr lang="en-US" sz="1600" dirty="0"/>
          </a:p>
        </p:txBody>
      </p:sp>
    </p:spTree>
    <p:extLst>
      <p:ext uri="{BB962C8B-B14F-4D97-AF65-F5344CB8AC3E}">
        <p14:creationId xmlns:p14="http://schemas.microsoft.com/office/powerpoint/2010/main" val="14508925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object 2"/>
          <p:cNvSpPr txBox="1">
            <a:spLocks noChangeArrowheads="1"/>
          </p:cNvSpPr>
          <p:nvPr/>
        </p:nvSpPr>
        <p:spPr bwMode="auto">
          <a:xfrm>
            <a:off x="1198563" y="242749"/>
            <a:ext cx="10904537" cy="50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2700" rIns="0" bIns="0">
            <a:spAutoFit/>
          </a:bodyPr>
          <a:lstStyle>
            <a:lvl1pPr marL="3370263" indent="-3357563">
              <a:tabLst>
                <a:tab pos="4695825" algn="l"/>
              </a:tabLst>
              <a:defRPr>
                <a:solidFill>
                  <a:schemeClr val="tx1"/>
                </a:solidFill>
                <a:latin typeface="Corbel" panose="020B0503020204020204" pitchFamily="34" charset="0"/>
              </a:defRPr>
            </a:lvl1pPr>
            <a:lvl2pPr marL="742950" indent="-285750">
              <a:tabLst>
                <a:tab pos="4695825" algn="l"/>
              </a:tabLst>
              <a:defRPr>
                <a:solidFill>
                  <a:schemeClr val="tx1"/>
                </a:solidFill>
                <a:latin typeface="Corbel" panose="020B0503020204020204" pitchFamily="34" charset="0"/>
              </a:defRPr>
            </a:lvl2pPr>
            <a:lvl3pPr marL="1143000" indent="-228600">
              <a:tabLst>
                <a:tab pos="4695825" algn="l"/>
              </a:tabLst>
              <a:defRPr>
                <a:solidFill>
                  <a:schemeClr val="tx1"/>
                </a:solidFill>
                <a:latin typeface="Corbel" panose="020B0503020204020204" pitchFamily="34" charset="0"/>
              </a:defRPr>
            </a:lvl3pPr>
            <a:lvl4pPr marL="1600200" indent="-228600">
              <a:tabLst>
                <a:tab pos="4695825" algn="l"/>
              </a:tabLst>
              <a:defRPr>
                <a:solidFill>
                  <a:schemeClr val="tx1"/>
                </a:solidFill>
                <a:latin typeface="Corbel" panose="020B0503020204020204" pitchFamily="34" charset="0"/>
              </a:defRPr>
            </a:lvl4pPr>
            <a:lvl5pPr marL="2057400" indent="-228600">
              <a:tabLst>
                <a:tab pos="4695825" algn="l"/>
              </a:tabLst>
              <a:defRPr>
                <a:solidFill>
                  <a:schemeClr val="tx1"/>
                </a:solidFill>
                <a:latin typeface="Corbel" panose="020B0503020204020204" pitchFamily="34" charset="0"/>
              </a:defRPr>
            </a:lvl5pPr>
            <a:lvl6pPr marL="25146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6pPr>
            <a:lvl7pPr marL="29718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7pPr>
            <a:lvl8pPr marL="34290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8pPr>
            <a:lvl9pPr marL="38862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9p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Evaluation and monitoring of response to therapy</a:t>
            </a:r>
          </a:p>
        </p:txBody>
      </p:sp>
      <p:sp>
        <p:nvSpPr>
          <p:cNvPr id="61447" name="Rectangle 6"/>
          <p:cNvSpPr>
            <a:spLocks noChangeArrowheads="1"/>
          </p:cNvSpPr>
          <p:nvPr/>
        </p:nvSpPr>
        <p:spPr bwMode="auto">
          <a:xfrm>
            <a:off x="210874" y="840092"/>
            <a:ext cx="91905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en-US" altLang="en-US" sz="2000" i="1" dirty="0" err="1">
                <a:latin typeface="Arial" panose="020B0604020202020204" pitchFamily="34" charset="0"/>
                <a:cs typeface="Arial" panose="020B0604020202020204" pitchFamily="34" charset="0"/>
              </a:rPr>
              <a:t>RECIST</a:t>
            </a:r>
            <a:r>
              <a:rPr lang="en-US" altLang="en-US" sz="2000" dirty="0">
                <a:latin typeface="Arial" panose="020B0604020202020204" pitchFamily="34" charset="0"/>
                <a:cs typeface="Arial" panose="020B0604020202020204" pitchFamily="34" charset="0"/>
              </a:rPr>
              <a:t> (Response Evaluation Criteria in Solid </a:t>
            </a:r>
            <a:r>
              <a:rPr lang="en-US" altLang="en-US" sz="2000" dirty="0" err="1">
                <a:latin typeface="Arial" panose="020B0604020202020204" pitchFamily="34" charset="0"/>
                <a:cs typeface="Arial" panose="020B0604020202020204" pitchFamily="34" charset="0"/>
              </a:rPr>
              <a:t>Tumours</a:t>
            </a:r>
            <a:r>
              <a:rPr lang="sr-Latn-RS" altLang="en-US" sz="2000" dirty="0">
                <a:latin typeface="Arial" panose="020B0604020202020204" pitchFamily="34" charset="0"/>
                <a:cs typeface="Arial" panose="020B0604020202020204" pitchFamily="34" charset="0"/>
              </a:rPr>
              <a:t>) </a:t>
            </a:r>
            <a:r>
              <a:rPr lang="sr-Latn-RS" altLang="en-US" sz="2000" dirty="0" smtClean="0">
                <a:latin typeface="Arial" panose="020B0604020202020204" pitchFamily="34" charset="0"/>
                <a:cs typeface="Arial" panose="020B0604020202020204" pitchFamily="34" charset="0"/>
              </a:rPr>
              <a:t>v.1.1 - MDCT</a:t>
            </a:r>
            <a:endParaRPr lang="sr-Latn-RS" altLang="en-US" sz="2000" dirty="0">
              <a:latin typeface="Arial" panose="020B0604020202020204" pitchFamily="34" charset="0"/>
              <a:cs typeface="Arial" panose="020B0604020202020204" pitchFamily="34" charset="0"/>
            </a:endParaRPr>
          </a:p>
          <a:p>
            <a:pPr eaLnBrk="1" hangingPunct="1"/>
            <a:r>
              <a:rPr lang="sr-Latn-RS" altLang="en-US" sz="2000" dirty="0">
                <a:latin typeface="Arial" panose="020B0604020202020204" pitchFamily="34" charset="0"/>
                <a:cs typeface="Arial" panose="020B0604020202020204" pitchFamily="34" charset="0"/>
              </a:rPr>
              <a:t>SLD-sum of lenght diameter</a:t>
            </a:r>
            <a:endParaRPr lang="en-US" altLang="en-US" sz="2000" dirty="0">
              <a:latin typeface="Arial" panose="020B0604020202020204" pitchFamily="34" charset="0"/>
              <a:cs typeface="Arial" panose="020B0604020202020204" pitchFamily="34" charset="0"/>
            </a:endParaRPr>
          </a:p>
        </p:txBody>
      </p:sp>
      <p:grpSp>
        <p:nvGrpSpPr>
          <p:cNvPr id="2" name="Group 1"/>
          <p:cNvGrpSpPr/>
          <p:nvPr/>
        </p:nvGrpSpPr>
        <p:grpSpPr>
          <a:xfrm>
            <a:off x="7495647" y="1151467"/>
            <a:ext cx="5251449" cy="5449889"/>
            <a:chOff x="6665914" y="1270000"/>
            <a:chExt cx="5251449" cy="5449889"/>
          </a:xfrm>
        </p:grpSpPr>
        <p:pic>
          <p:nvPicPr>
            <p:cNvPr id="61443" name="Picture 2"/>
            <p:cNvPicPr>
              <a:picLocks noChangeAspect="1"/>
            </p:cNvPicPr>
            <p:nvPr/>
          </p:nvPicPr>
          <p:blipFill>
            <a:blip r:embed="rId2" cstate="print">
              <a:extLst>
                <a:ext uri="{28A0092B-C50C-407E-A947-70E740481C1C}">
                  <a14:useLocalDpi xmlns:a14="http://schemas.microsoft.com/office/drawing/2010/main" val="0"/>
                </a:ext>
              </a:extLst>
            </a:blip>
            <a:srcRect t="42445"/>
            <a:stretch>
              <a:fillRect/>
            </a:stretch>
          </p:blipFill>
          <p:spPr bwMode="auto">
            <a:xfrm>
              <a:off x="6665914" y="2698751"/>
              <a:ext cx="3811587"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3"/>
            <p:cNvPicPr>
              <a:picLocks noChangeAspect="1"/>
            </p:cNvPicPr>
            <p:nvPr/>
          </p:nvPicPr>
          <p:blipFill>
            <a:blip r:embed="rId3" cstate="print">
              <a:extLst>
                <a:ext uri="{28A0092B-C50C-407E-A947-70E740481C1C}">
                  <a14:useLocalDpi xmlns:a14="http://schemas.microsoft.com/office/drawing/2010/main" val="0"/>
                </a:ext>
              </a:extLst>
            </a:blip>
            <a:srcRect t="48726"/>
            <a:stretch>
              <a:fillRect/>
            </a:stretch>
          </p:blipFill>
          <p:spPr bwMode="auto">
            <a:xfrm>
              <a:off x="6665914" y="5368926"/>
              <a:ext cx="3811587"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4"/>
            <p:cNvPicPr>
              <a:picLocks noChangeAspect="1"/>
            </p:cNvPicPr>
            <p:nvPr/>
          </p:nvPicPr>
          <p:blipFill>
            <a:blip r:embed="rId4" cstate="print">
              <a:extLst>
                <a:ext uri="{28A0092B-C50C-407E-A947-70E740481C1C}">
                  <a14:useLocalDpi xmlns:a14="http://schemas.microsoft.com/office/drawing/2010/main" val="0"/>
                </a:ext>
              </a:extLst>
            </a:blip>
            <a:srcRect t="46291"/>
            <a:stretch>
              <a:fillRect/>
            </a:stretch>
          </p:blipFill>
          <p:spPr bwMode="auto">
            <a:xfrm>
              <a:off x="6665914" y="4067176"/>
              <a:ext cx="381158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5"/>
            <p:cNvPicPr>
              <a:picLocks noChangeAspect="1"/>
            </p:cNvPicPr>
            <p:nvPr/>
          </p:nvPicPr>
          <p:blipFill>
            <a:blip r:embed="rId5" cstate="print">
              <a:extLst>
                <a:ext uri="{28A0092B-C50C-407E-A947-70E740481C1C}">
                  <a14:useLocalDpi xmlns:a14="http://schemas.microsoft.com/office/drawing/2010/main" val="0"/>
                </a:ext>
              </a:extLst>
            </a:blip>
            <a:srcRect l="343" t="42592" r="-343" b="9848"/>
            <a:stretch>
              <a:fillRect/>
            </a:stretch>
          </p:blipFill>
          <p:spPr bwMode="auto">
            <a:xfrm>
              <a:off x="6665914" y="1362076"/>
              <a:ext cx="3811587"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Rectangle 7"/>
            <p:cNvSpPr>
              <a:spLocks noChangeArrowheads="1"/>
            </p:cNvSpPr>
            <p:nvPr/>
          </p:nvSpPr>
          <p:spPr bwMode="auto">
            <a:xfrm>
              <a:off x="7345363" y="1270000"/>
              <a:ext cx="4572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en-US" altLang="en-US" dirty="0"/>
                <a:t>complete response (CR)</a:t>
              </a:r>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r>
                <a:rPr lang="en-US" altLang="en-US" dirty="0"/>
                <a:t> </a:t>
              </a:r>
              <a:endParaRPr lang="sr-Latn-RS" altLang="en-US" dirty="0"/>
            </a:p>
            <a:p>
              <a:pPr eaLnBrk="1" hangingPunct="1"/>
              <a:r>
                <a:rPr lang="en-US" altLang="en-US" dirty="0"/>
                <a:t>partial response (PR)</a:t>
              </a:r>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r>
                <a:rPr lang="sr-Latn-RS" altLang="en-US" dirty="0"/>
                <a:t>stable disease (SD)</a:t>
              </a:r>
            </a:p>
            <a:p>
              <a:pPr eaLnBrk="1" hangingPunct="1"/>
              <a:endParaRPr lang="sr-Latn-RS" altLang="en-US" dirty="0"/>
            </a:p>
            <a:p>
              <a:pPr eaLnBrk="1" hangingPunct="1"/>
              <a:endParaRPr lang="sr-Latn-RS" altLang="en-US" dirty="0"/>
            </a:p>
            <a:p>
              <a:pPr eaLnBrk="1" hangingPunct="1"/>
              <a:endParaRPr lang="sr-Latn-RS" altLang="en-US" dirty="0"/>
            </a:p>
            <a:p>
              <a:pPr eaLnBrk="1" hangingPunct="1">
                <a:spcBef>
                  <a:spcPts val="1200"/>
                </a:spcBef>
                <a:spcAft>
                  <a:spcPts val="1200"/>
                </a:spcAft>
              </a:pPr>
              <a:r>
                <a:rPr lang="sr-Latn-RS" altLang="en-US" dirty="0"/>
                <a:t>progressive disease (PD)</a:t>
              </a:r>
            </a:p>
            <a:p>
              <a:pPr eaLnBrk="1" hangingPunct="1">
                <a:spcAft>
                  <a:spcPts val="1200"/>
                </a:spcAft>
              </a:pPr>
              <a:endParaRPr lang="en-US" altLang="en-US" dirty="0"/>
            </a:p>
          </p:txBody>
        </p:sp>
      </p:grpSp>
      <p:pic>
        <p:nvPicPr>
          <p:cNvPr id="61449" name="Picture 8"/>
          <p:cNvPicPr>
            <a:picLocks noChangeAspect="1"/>
          </p:cNvPicPr>
          <p:nvPr/>
        </p:nvPicPr>
        <p:blipFill>
          <a:blip r:embed="rId6">
            <a:extLst>
              <a:ext uri="{28A0092B-C50C-407E-A947-70E740481C1C}">
                <a14:useLocalDpi xmlns:a14="http://schemas.microsoft.com/office/drawing/2010/main" val="0"/>
              </a:ext>
            </a:extLst>
          </a:blip>
          <a:srcRect b="35310"/>
          <a:stretch>
            <a:fillRect/>
          </a:stretch>
        </p:blipFill>
        <p:spPr bwMode="auto">
          <a:xfrm>
            <a:off x="1037696" y="1652950"/>
            <a:ext cx="4160837" cy="21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0"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37696" y="3676924"/>
            <a:ext cx="4482569" cy="314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1066" y="916024"/>
            <a:ext cx="9084734" cy="572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bject 2"/>
          <p:cNvSpPr txBox="1">
            <a:spLocks noChangeArrowheads="1"/>
          </p:cNvSpPr>
          <p:nvPr/>
        </p:nvSpPr>
        <p:spPr bwMode="auto">
          <a:xfrm>
            <a:off x="1198563" y="242749"/>
            <a:ext cx="10904537" cy="50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2700" rIns="0" bIns="0">
            <a:spAutoFit/>
          </a:bodyPr>
          <a:lstStyle>
            <a:lvl1pPr marL="3370263" indent="-3357563">
              <a:tabLst>
                <a:tab pos="4695825" algn="l"/>
              </a:tabLst>
              <a:defRPr>
                <a:solidFill>
                  <a:schemeClr val="tx1"/>
                </a:solidFill>
                <a:latin typeface="Corbel" panose="020B0503020204020204" pitchFamily="34" charset="0"/>
              </a:defRPr>
            </a:lvl1pPr>
            <a:lvl2pPr marL="742950" indent="-285750">
              <a:tabLst>
                <a:tab pos="4695825" algn="l"/>
              </a:tabLst>
              <a:defRPr>
                <a:solidFill>
                  <a:schemeClr val="tx1"/>
                </a:solidFill>
                <a:latin typeface="Corbel" panose="020B0503020204020204" pitchFamily="34" charset="0"/>
              </a:defRPr>
            </a:lvl2pPr>
            <a:lvl3pPr marL="1143000" indent="-228600">
              <a:tabLst>
                <a:tab pos="4695825" algn="l"/>
              </a:tabLst>
              <a:defRPr>
                <a:solidFill>
                  <a:schemeClr val="tx1"/>
                </a:solidFill>
                <a:latin typeface="Corbel" panose="020B0503020204020204" pitchFamily="34" charset="0"/>
              </a:defRPr>
            </a:lvl3pPr>
            <a:lvl4pPr marL="1600200" indent="-228600">
              <a:tabLst>
                <a:tab pos="4695825" algn="l"/>
              </a:tabLst>
              <a:defRPr>
                <a:solidFill>
                  <a:schemeClr val="tx1"/>
                </a:solidFill>
                <a:latin typeface="Corbel" panose="020B0503020204020204" pitchFamily="34" charset="0"/>
              </a:defRPr>
            </a:lvl4pPr>
            <a:lvl5pPr marL="2057400" indent="-228600">
              <a:tabLst>
                <a:tab pos="4695825" algn="l"/>
              </a:tabLst>
              <a:defRPr>
                <a:solidFill>
                  <a:schemeClr val="tx1"/>
                </a:solidFill>
                <a:latin typeface="Corbel" panose="020B0503020204020204" pitchFamily="34" charset="0"/>
              </a:defRPr>
            </a:lvl5pPr>
            <a:lvl6pPr marL="25146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6pPr>
            <a:lvl7pPr marL="29718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7pPr>
            <a:lvl8pPr marL="34290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8pPr>
            <a:lvl9pPr marL="38862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9p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Evaluation and monitoring of response to therapy</a:t>
            </a: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88701" y="757713"/>
            <a:ext cx="6840000" cy="4788000"/>
          </a:xfrm>
          <a:prstGeom prst="rect">
            <a:avLst/>
          </a:prstGeom>
        </p:spPr>
      </p:pic>
      <p:sp>
        <p:nvSpPr>
          <p:cNvPr id="3" name="Rectangle 2"/>
          <p:cNvSpPr/>
          <p:nvPr/>
        </p:nvSpPr>
        <p:spPr>
          <a:xfrm>
            <a:off x="4432220" y="187867"/>
            <a:ext cx="3654590" cy="523220"/>
          </a:xfrm>
          <a:prstGeom prst="rect">
            <a:avLst/>
          </a:prstGeom>
        </p:spPr>
        <p:txBody>
          <a:bodyPr wrap="none">
            <a:spAutoFit/>
          </a:bodyPr>
          <a:lstStyle/>
          <a:p>
            <a:r>
              <a:rPr lang="en-GB" sz="2800" dirty="0" smtClean="0"/>
              <a:t> NHL (large B cell type).</a:t>
            </a:r>
            <a:endParaRPr lang="en-GB" sz="2800" dirty="0"/>
          </a:p>
        </p:txBody>
      </p:sp>
      <p:sp>
        <p:nvSpPr>
          <p:cNvPr id="4" name="Rectangle 3"/>
          <p:cNvSpPr/>
          <p:nvPr/>
        </p:nvSpPr>
        <p:spPr>
          <a:xfrm>
            <a:off x="2311398" y="5592339"/>
            <a:ext cx="8686801" cy="1200329"/>
          </a:xfrm>
          <a:prstGeom prst="rect">
            <a:avLst/>
          </a:prstGeom>
        </p:spPr>
        <p:txBody>
          <a:bodyPr wrap="square">
            <a:spAutoFit/>
          </a:bodyPr>
          <a:lstStyle/>
          <a:p>
            <a:r>
              <a:rPr lang="sr-Cyrl-RS" dirty="0" smtClean="0">
                <a:latin typeface="Arial" panose="020B0604020202020204" pitchFamily="34" charset="0"/>
                <a:cs typeface="Arial" panose="020B0604020202020204" pitchFamily="34" charset="0"/>
              </a:rPr>
              <a:t>А)</a:t>
            </a:r>
            <a:r>
              <a:rPr lang="sr-Latn-RS" dirty="0" smtClean="0">
                <a:latin typeface="Arial" panose="020B0604020202020204" pitchFamily="34" charset="0"/>
                <a:cs typeface="Arial" panose="020B0604020202020204" pitchFamily="34" charset="0"/>
              </a:rPr>
              <a:t> </a:t>
            </a:r>
            <a:r>
              <a:rPr lang="sr-Latn-RS" dirty="0" err="1" smtClean="0">
                <a:latin typeface="Arial" panose="020B0604020202020204" pitchFamily="34" charset="0"/>
                <a:cs typeface="Arial" panose="020B0604020202020204" pitchFamily="34" charset="0"/>
              </a:rPr>
              <a:t>Left</a:t>
            </a:r>
            <a:r>
              <a:rPr lang="sr-Latn-RS" dirty="0" smtClean="0">
                <a:latin typeface="Arial" panose="020B0604020202020204" pitchFamily="34" charset="0"/>
                <a:cs typeface="Arial" panose="020B0604020202020204" pitchFamily="34" charset="0"/>
              </a:rPr>
              <a:t> </a:t>
            </a:r>
            <a:r>
              <a:rPr lang="sr-Latn-RS" dirty="0" err="1" smtClean="0">
                <a:latin typeface="Arial" panose="020B0604020202020204" pitchFamily="34" charset="0"/>
                <a:cs typeface="Arial" panose="020B0604020202020204" pitchFamily="34" charset="0"/>
              </a:rPr>
              <a:t>axila</a:t>
            </a:r>
            <a:r>
              <a:rPr lang="sr-Latn-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16 </a:t>
            </a:r>
            <a:r>
              <a:rPr lang="sr-Cyrl-RS" dirty="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16 </a:t>
            </a:r>
            <a:r>
              <a:rPr lang="sr-Cyrl-RS" dirty="0" smtClean="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15 </a:t>
            </a:r>
            <a:r>
              <a:rPr lang="sr-Latn-CS" dirty="0" err="1" smtClean="0">
                <a:latin typeface="Arial" panose="020B0604020202020204" pitchFamily="34" charset="0"/>
                <a:cs typeface="Arial" panose="020B0604020202020204" pitchFamily="34" charset="0"/>
              </a:rPr>
              <a:t>cм</a:t>
            </a:r>
            <a:r>
              <a:rPr lang="sr-Latn-CS" dirty="0" smtClean="0">
                <a:latin typeface="Arial" panose="020B0604020202020204" pitchFamily="34" charset="0"/>
                <a:cs typeface="Arial" panose="020B0604020202020204" pitchFamily="34" charset="0"/>
              </a:rPr>
              <a:t> </a:t>
            </a:r>
            <a:r>
              <a:rPr lang="sr-Cyrl-RS" dirty="0" smtClean="0">
                <a:latin typeface="Arial" panose="020B0604020202020204" pitchFamily="34" charset="0"/>
                <a:cs typeface="Arial" panose="020B0604020202020204" pitchFamily="34" charset="0"/>
              </a:rPr>
              <a:t>, </a:t>
            </a:r>
            <a:r>
              <a:rPr lang="sr-Latn-RS" dirty="0" smtClean="0">
                <a:latin typeface="Arial" panose="020B0604020202020204" pitchFamily="34" charset="0"/>
                <a:cs typeface="Arial" panose="020B0604020202020204" pitchFamily="34" charset="0"/>
              </a:rPr>
              <a:t>SUV-19</a:t>
            </a:r>
            <a:endParaRPr lang="sr-Cyrl-RS" dirty="0" smtClean="0">
              <a:latin typeface="Arial" panose="020B0604020202020204" pitchFamily="34" charset="0"/>
              <a:cs typeface="Arial" panose="020B0604020202020204" pitchFamily="34" charset="0"/>
            </a:endParaRPr>
          </a:p>
          <a:p>
            <a:r>
              <a:rPr lang="sr-Latn-RS" dirty="0" smtClean="0">
                <a:latin typeface="Arial" panose="020B0604020202020204" pitchFamily="34" charset="0"/>
                <a:cs typeface="Arial" panose="020B0604020202020204" pitchFamily="34" charset="0"/>
              </a:rPr>
              <a:t>F) </a:t>
            </a:r>
            <a:r>
              <a:rPr lang="sr-Latn-RS" dirty="0" smtClean="0">
                <a:latin typeface="Arial" panose="020B0604020202020204" pitchFamily="34" charset="0"/>
                <a:cs typeface="Arial" panose="020B0604020202020204" pitchFamily="34" charset="0"/>
              </a:rPr>
              <a:t>Post-</a:t>
            </a:r>
            <a:r>
              <a:rPr lang="sr-Latn-RS" dirty="0" err="1" smtClean="0">
                <a:latin typeface="Arial" panose="020B0604020202020204" pitchFamily="34" charset="0"/>
                <a:cs typeface="Arial" panose="020B0604020202020204" pitchFamily="34" charset="0"/>
              </a:rPr>
              <a:t>therapy</a:t>
            </a:r>
            <a:r>
              <a:rPr lang="sr-Cyrl-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negative </a:t>
            </a:r>
            <a:r>
              <a:rPr lang="sr-Latn-CS" dirty="0" err="1" smtClean="0">
                <a:latin typeface="Arial" panose="020B0604020202020204" pitchFamily="34" charset="0"/>
                <a:cs typeface="Arial" panose="020B0604020202020204" pitchFamily="34" charset="0"/>
              </a:rPr>
              <a:t>uptake</a:t>
            </a:r>
            <a:r>
              <a:rPr lang="sr-Latn-CS" dirty="0" smtClean="0">
                <a:latin typeface="Arial" panose="020B0604020202020204" pitchFamily="34" charset="0"/>
                <a:cs typeface="Arial" panose="020B0604020202020204" pitchFamily="34" charset="0"/>
              </a:rPr>
              <a:t> 10 </a:t>
            </a:r>
            <a:r>
              <a:rPr lang="sr-Cyrl-RS" dirty="0" smtClean="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9,5 </a:t>
            </a:r>
            <a:r>
              <a:rPr lang="sr-Cyrl-RS" dirty="0" smtClean="0">
                <a:latin typeface="Arial" panose="020B0604020202020204" pitchFamily="34" charset="0"/>
                <a:cs typeface="Arial" panose="020B0604020202020204" pitchFamily="34" charset="0"/>
              </a:rPr>
              <a:t>х</a:t>
            </a:r>
            <a:r>
              <a:rPr lang="sr-Latn-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9,3 </a:t>
            </a:r>
            <a:r>
              <a:rPr lang="sr-Latn-CS" dirty="0" err="1" smtClean="0">
                <a:latin typeface="Arial" panose="020B0604020202020204" pitchFamily="34" charset="0"/>
                <a:cs typeface="Arial" panose="020B0604020202020204" pitchFamily="34" charset="0"/>
              </a:rPr>
              <a:t>cм</a:t>
            </a:r>
            <a:r>
              <a:rPr lang="sr-Latn-CS" dirty="0" smtClean="0">
                <a:latin typeface="Arial" panose="020B0604020202020204" pitchFamily="34" charset="0"/>
                <a:cs typeface="Arial" panose="020B0604020202020204" pitchFamily="34" charset="0"/>
              </a:rPr>
              <a:t> </a:t>
            </a:r>
            <a:endParaRPr lang="sr-Latn-CS" dirty="0" smtClean="0">
              <a:latin typeface="Arial" panose="020B0604020202020204" pitchFamily="34" charset="0"/>
              <a:cs typeface="Arial" panose="020B0604020202020204" pitchFamily="34" charset="0"/>
            </a:endParaRPr>
          </a:p>
          <a:p>
            <a:r>
              <a:rPr lang="sr-Latn-CS" dirty="0" smtClean="0">
                <a:latin typeface="Arial" panose="020B0604020202020204" pitchFamily="34" charset="0"/>
                <a:cs typeface="Arial" panose="020B0604020202020204" pitchFamily="34" charset="0"/>
              </a:rPr>
              <a:t>PR-RECIST</a:t>
            </a:r>
          </a:p>
          <a:p>
            <a:r>
              <a:rPr lang="sr-Latn-CS" dirty="0" smtClean="0">
                <a:latin typeface="Arial" panose="020B0604020202020204" pitchFamily="34" charset="0"/>
                <a:cs typeface="Arial" panose="020B0604020202020204" pitchFamily="34" charset="0"/>
              </a:rPr>
              <a:t>CR-PERCIST</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493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1345" y="508384"/>
            <a:ext cx="569595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Rectangle 6"/>
          <p:cNvSpPr>
            <a:spLocks noChangeArrowheads="1"/>
          </p:cNvSpPr>
          <p:nvPr/>
        </p:nvSpPr>
        <p:spPr bwMode="auto">
          <a:xfrm>
            <a:off x="6841066" y="1338944"/>
            <a:ext cx="51961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sr-Latn-RS" altLang="en-US" sz="2000" dirty="0">
                <a:latin typeface="Arial" panose="020B0604020202020204" pitchFamily="34" charset="0"/>
                <a:cs typeface="Arial" panose="020B0604020202020204" pitchFamily="34" charset="0"/>
              </a:rPr>
              <a:t>HCC </a:t>
            </a:r>
            <a:r>
              <a:rPr lang="sr-Latn-RS" altLang="en-US" sz="2000" dirty="0" smtClean="0">
                <a:latin typeface="Arial" panose="020B0604020202020204" pitchFamily="34" charset="0"/>
                <a:cs typeface="Arial" panose="020B0604020202020204" pitchFamily="34" charset="0"/>
              </a:rPr>
              <a:t>post -</a:t>
            </a:r>
            <a:r>
              <a:rPr lang="sr-Latn-RS" altLang="en-US" sz="2000" dirty="0" err="1" smtClean="0">
                <a:latin typeface="Arial" panose="020B0604020202020204" pitchFamily="34" charset="0"/>
                <a:cs typeface="Arial" panose="020B0604020202020204" pitchFamily="34" charset="0"/>
              </a:rPr>
              <a:t>therapy</a:t>
            </a:r>
            <a:endParaRPr lang="sr-Latn-RS" altLang="en-US" sz="2000" dirty="0" smtClean="0">
              <a:latin typeface="Arial" panose="020B0604020202020204" pitchFamily="34" charset="0"/>
              <a:cs typeface="Arial" panose="020B0604020202020204" pitchFamily="34" charset="0"/>
            </a:endParaRPr>
          </a:p>
          <a:p>
            <a:pPr eaLnBrk="1" hangingPunct="1"/>
            <a:r>
              <a:rPr lang="sr-Latn-RS" altLang="en-US" sz="2000" dirty="0" smtClean="0">
                <a:latin typeface="Arial" panose="020B0604020202020204" pitchFamily="34" charset="0"/>
                <a:cs typeface="Arial" panose="020B0604020202020204" pitchFamily="34" charset="0"/>
              </a:rPr>
              <a:t>RECIST-SD</a:t>
            </a:r>
          </a:p>
          <a:p>
            <a:pPr eaLnBrk="1" hangingPunct="1"/>
            <a:r>
              <a:rPr lang="sr-Latn-RS" altLang="en-US" sz="2000" dirty="0" smtClean="0">
                <a:latin typeface="Arial" panose="020B0604020202020204" pitchFamily="34" charset="0"/>
                <a:cs typeface="Arial" panose="020B0604020202020204" pitchFamily="34" charset="0"/>
              </a:rPr>
              <a:t>PERCIST-PR</a:t>
            </a:r>
            <a:endParaRPr lang="en-US" altLang="en-US" sz="2000" dirty="0">
              <a:latin typeface="Arial" panose="020B0604020202020204" pitchFamily="34" charset="0"/>
              <a:cs typeface="Arial" panose="020B0604020202020204" pitchFamily="34" charset="0"/>
            </a:endParaRPr>
          </a:p>
        </p:txBody>
      </p:sp>
      <p:pic>
        <p:nvPicPr>
          <p:cNvPr id="63492"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1117" y="3479800"/>
            <a:ext cx="5616178" cy="320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Rectangle 8"/>
          <p:cNvSpPr>
            <a:spLocks noChangeArrowheads="1"/>
          </p:cNvSpPr>
          <p:nvPr/>
        </p:nvSpPr>
        <p:spPr bwMode="auto">
          <a:xfrm>
            <a:off x="6841066" y="4536963"/>
            <a:ext cx="499533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sr-Latn-RS" altLang="en-US" sz="2000" dirty="0" err="1" smtClean="0">
                <a:latin typeface="Arial" panose="020B0604020202020204" pitchFamily="34" charset="0"/>
                <a:cs typeface="Arial" panose="020B0604020202020204" pitchFamily="34" charset="0"/>
              </a:rPr>
              <a:t>Pancreatic</a:t>
            </a:r>
            <a:r>
              <a:rPr lang="sr-Latn-RS" altLang="en-US" sz="2000" dirty="0" smtClean="0">
                <a:latin typeface="Arial" panose="020B0604020202020204" pitchFamily="34" charset="0"/>
                <a:cs typeface="Arial" panose="020B0604020202020204" pitchFamily="34" charset="0"/>
              </a:rPr>
              <a:t> </a:t>
            </a:r>
            <a:r>
              <a:rPr lang="sr-Latn-RS" altLang="en-US" sz="2000" dirty="0" err="1" smtClean="0">
                <a:latin typeface="Arial" panose="020B0604020202020204" pitchFamily="34" charset="0"/>
                <a:cs typeface="Arial" panose="020B0604020202020204" pitchFamily="34" charset="0"/>
              </a:rPr>
              <a:t>cancer</a:t>
            </a:r>
            <a:r>
              <a:rPr lang="sr-Latn-RS" altLang="en-US" sz="2000" dirty="0" smtClean="0">
                <a:latin typeface="Arial" panose="020B0604020202020204" pitchFamily="34" charset="0"/>
                <a:cs typeface="Arial" panose="020B0604020202020204" pitchFamily="34" charset="0"/>
              </a:rPr>
              <a:t> post-</a:t>
            </a:r>
            <a:r>
              <a:rPr lang="sr-Latn-RS" altLang="en-US" sz="2000" dirty="0" err="1" smtClean="0">
                <a:latin typeface="Arial" panose="020B0604020202020204" pitchFamily="34" charset="0"/>
                <a:cs typeface="Arial" panose="020B0604020202020204" pitchFamily="34" charset="0"/>
              </a:rPr>
              <a:t>therapy</a:t>
            </a:r>
            <a:endParaRPr lang="sr-Cyrl-RS" altLang="en-US" sz="2000" dirty="0" smtClean="0">
              <a:latin typeface="Arial" panose="020B0604020202020204" pitchFamily="34" charset="0"/>
              <a:cs typeface="Arial" panose="020B0604020202020204" pitchFamily="34" charset="0"/>
            </a:endParaRPr>
          </a:p>
          <a:p>
            <a:pPr eaLnBrk="1" hangingPunct="1"/>
            <a:r>
              <a:rPr lang="sr-Latn-RS" altLang="en-US" sz="2000" dirty="0" smtClean="0">
                <a:latin typeface="Arial" panose="020B0604020202020204" pitchFamily="34" charset="0"/>
                <a:cs typeface="Arial" panose="020B0604020202020204" pitchFamily="34" charset="0"/>
              </a:rPr>
              <a:t>RECIST-PR</a:t>
            </a:r>
            <a:endParaRPr lang="sr-Cyrl-RS" altLang="en-US" sz="2000" dirty="0" smtClean="0">
              <a:latin typeface="Arial" panose="020B0604020202020204" pitchFamily="34" charset="0"/>
              <a:cs typeface="Arial" panose="020B0604020202020204" pitchFamily="34" charset="0"/>
            </a:endParaRPr>
          </a:p>
          <a:p>
            <a:pPr eaLnBrk="1" hangingPunct="1"/>
            <a:r>
              <a:rPr lang="sr-Latn-RS" altLang="en-US" sz="2000" dirty="0" smtClean="0">
                <a:latin typeface="Arial" panose="020B0604020202020204" pitchFamily="34" charset="0"/>
                <a:cs typeface="Arial" panose="020B0604020202020204" pitchFamily="34" charset="0"/>
              </a:rPr>
              <a:t>PERCIST-PD</a:t>
            </a:r>
            <a:endParaRPr lang="en-US" altLang="en-US" sz="2000" dirty="0">
              <a:latin typeface="Arial" panose="020B0604020202020204" pitchFamily="34" charset="0"/>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225427"/>
            <a:ext cx="10515600" cy="777874"/>
          </a:xfrm>
        </p:spPr>
        <p:txBody>
          <a:bodyPr>
            <a:normAutofit/>
          </a:bodyPr>
          <a:lstStyle/>
          <a:p>
            <a:pPr algn="ctr"/>
            <a:r>
              <a:rPr lang="en-US" sz="4000" b="1" dirty="0">
                <a:solidFill>
                  <a:srgbClr val="FFC000"/>
                </a:solidFill>
              </a:rPr>
              <a:t>Positron Emission Tomography</a:t>
            </a:r>
          </a:p>
        </p:txBody>
      </p:sp>
      <p:sp>
        <p:nvSpPr>
          <p:cNvPr id="3" name="Content Placeholder 2"/>
          <p:cNvSpPr>
            <a:spLocks noGrp="1"/>
          </p:cNvSpPr>
          <p:nvPr>
            <p:ph idx="1"/>
          </p:nvPr>
        </p:nvSpPr>
        <p:spPr>
          <a:xfrm>
            <a:off x="174228" y="1143001"/>
            <a:ext cx="11843543" cy="4351338"/>
          </a:xfrm>
        </p:spPr>
        <p:txBody>
          <a:bodyPr>
            <a:normAutofit/>
          </a:bodyPr>
          <a:lstStyle/>
          <a:p>
            <a:pPr marL="0" indent="0">
              <a:buNone/>
            </a:pPr>
            <a:r>
              <a:rPr lang="en-US" sz="2800" dirty="0" smtClean="0"/>
              <a:t>PET</a:t>
            </a:r>
            <a:r>
              <a:rPr lang="sr-Latn-RS" sz="2800" dirty="0" smtClean="0"/>
              <a:t>+</a:t>
            </a:r>
            <a:r>
              <a:rPr lang="en-US" sz="2800" dirty="0" smtClean="0"/>
              <a:t>CT</a:t>
            </a:r>
            <a:r>
              <a:rPr lang="sr-Latn-RS" sz="2800" dirty="0" smtClean="0"/>
              <a:t>=</a:t>
            </a:r>
            <a:r>
              <a:rPr lang="en-US" sz="2800" dirty="0" smtClean="0"/>
              <a:t>PET-CT </a:t>
            </a:r>
            <a:endParaRPr lang="sr-Latn-RS" sz="2800" dirty="0" smtClean="0"/>
          </a:p>
          <a:p>
            <a:pPr marL="0" indent="0">
              <a:buNone/>
            </a:pPr>
            <a:r>
              <a:rPr lang="en-US" sz="2800" dirty="0" smtClean="0"/>
              <a:t>the </a:t>
            </a:r>
            <a:r>
              <a:rPr lang="en-US" sz="2800" dirty="0"/>
              <a:t>fusion of functional and </a:t>
            </a:r>
            <a:r>
              <a:rPr lang="en-US" sz="2800" dirty="0" smtClean="0"/>
              <a:t>anatomic</a:t>
            </a:r>
            <a:r>
              <a:rPr lang="sr-Latn-RS" sz="2800" dirty="0" smtClean="0"/>
              <a:t> </a:t>
            </a:r>
            <a:r>
              <a:rPr lang="en-US" sz="2800" dirty="0" smtClean="0"/>
              <a:t>information </a:t>
            </a:r>
            <a:r>
              <a:rPr lang="en-US" sz="2800" dirty="0"/>
              <a:t>acquired almost simultaneously from </a:t>
            </a:r>
            <a:r>
              <a:rPr lang="en-US" sz="2800" dirty="0" smtClean="0"/>
              <a:t>which</a:t>
            </a:r>
            <a:r>
              <a:rPr lang="sr-Latn-RS" sz="2800" dirty="0" smtClean="0"/>
              <a:t> </a:t>
            </a:r>
            <a:r>
              <a:rPr lang="en-US" sz="2800" dirty="0" smtClean="0"/>
              <a:t>we </a:t>
            </a:r>
            <a:r>
              <a:rPr lang="en-US" sz="2800" dirty="0"/>
              <a:t>are able to visualize form and function. </a:t>
            </a:r>
            <a:r>
              <a:rPr lang="en-US" sz="2800" dirty="0" smtClean="0"/>
              <a:t>an </a:t>
            </a:r>
            <a:r>
              <a:rPr lang="en-US" sz="2800" dirty="0"/>
              <a:t>with the CT, which gives us the PET CT</a:t>
            </a:r>
            <a:endParaRPr lang="en-US" sz="2800" dirty="0"/>
          </a:p>
        </p:txBody>
      </p:sp>
      <p:sp>
        <p:nvSpPr>
          <p:cNvPr id="4" name="object 6"/>
          <p:cNvSpPr>
            <a:spLocks noChangeArrowheads="1"/>
          </p:cNvSpPr>
          <p:nvPr/>
        </p:nvSpPr>
        <p:spPr bwMode="auto">
          <a:xfrm>
            <a:off x="6794500" y="2898511"/>
            <a:ext cx="5206999" cy="384893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solidFill>
                <a:srgbClr val="FFFFFF"/>
              </a:solidFill>
            </a:endParaRPr>
          </a:p>
        </p:txBody>
      </p:sp>
      <p:pic>
        <p:nvPicPr>
          <p:cNvPr id="6" name="Picture 5"/>
          <p:cNvPicPr>
            <a:picLocks noChangeAspect="1"/>
          </p:cNvPicPr>
          <p:nvPr/>
        </p:nvPicPr>
        <p:blipFill>
          <a:blip r:embed="rId3"/>
          <a:stretch>
            <a:fillRect/>
          </a:stretch>
        </p:blipFill>
        <p:spPr>
          <a:xfrm>
            <a:off x="157956" y="2924583"/>
            <a:ext cx="6507652" cy="3822860"/>
          </a:xfrm>
          <a:prstGeom prst="rect">
            <a:avLst/>
          </a:prstGeom>
        </p:spPr>
      </p:pic>
    </p:spTree>
    <p:extLst>
      <p:ext uri="{BB962C8B-B14F-4D97-AF65-F5344CB8AC3E}">
        <p14:creationId xmlns:p14="http://schemas.microsoft.com/office/powerpoint/2010/main" val="37472577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2166938" y="357188"/>
            <a:ext cx="7772400" cy="1143000"/>
          </a:xfrm>
        </p:spPr>
        <p:txBody>
          <a:bodyPr>
            <a:normAutofit/>
          </a:bodyPr>
          <a:lstStyle/>
          <a:p>
            <a:pPr algn="ctr"/>
            <a:r>
              <a:rPr lang="en-US" altLang="en-US" sz="3600" b="1" dirty="0" smtClean="0">
                <a:solidFill>
                  <a:srgbClr val="FFFF00"/>
                </a:solidFill>
                <a:latin typeface="Comic Sans MS" panose="030F0702030302020204" pitchFamily="66" charset="0"/>
              </a:rPr>
              <a:t>CONCLUSION</a:t>
            </a:r>
            <a:endParaRPr lang="en-US" altLang="en-US" sz="3600" b="1" dirty="0" smtClean="0">
              <a:solidFill>
                <a:srgbClr val="FFFF00"/>
              </a:solidFill>
              <a:latin typeface="Comic Sans MS" panose="030F0702030302020204" pitchFamily="66" charset="0"/>
            </a:endParaRPr>
          </a:p>
        </p:txBody>
      </p:sp>
      <p:sp>
        <p:nvSpPr>
          <p:cNvPr id="71683" name="Content Placeholder 4"/>
          <p:cNvSpPr>
            <a:spLocks noGrp="1"/>
          </p:cNvSpPr>
          <p:nvPr>
            <p:ph idx="1"/>
          </p:nvPr>
        </p:nvSpPr>
        <p:spPr>
          <a:xfrm>
            <a:off x="723900" y="1500188"/>
            <a:ext cx="11303000" cy="4724400"/>
          </a:xfrm>
        </p:spPr>
        <p:txBody>
          <a:bodyPr/>
          <a:lstStyle/>
          <a:p>
            <a:pPr marL="0" indent="0">
              <a:buNone/>
            </a:pPr>
            <a:r>
              <a:rPr lang="en-US" altLang="en-US" dirty="0" smtClean="0">
                <a:solidFill>
                  <a:srgbClr val="FFFF66"/>
                </a:solidFill>
                <a:latin typeface="Comic Sans MS" panose="030F0702030302020204" pitchFamily="66" charset="0"/>
              </a:rPr>
              <a:t>Integrated PET/CT provides</a:t>
            </a:r>
            <a:r>
              <a:rPr lang="en-US" altLang="en-US" dirty="0" smtClean="0">
                <a:solidFill>
                  <a:srgbClr val="FFFF66"/>
                </a:solidFill>
                <a:latin typeface="Comic Sans MS" panose="030F0702030302020204" pitchFamily="66" charset="0"/>
              </a:rPr>
              <a:t>:</a:t>
            </a:r>
            <a:endParaRPr lang="sr-Latn-RS" altLang="en-US" dirty="0" smtClean="0">
              <a:solidFill>
                <a:srgbClr val="FFFF66"/>
              </a:solidFill>
              <a:latin typeface="Comic Sans MS" panose="030F0702030302020204" pitchFamily="66" charset="0"/>
            </a:endParaRPr>
          </a:p>
          <a:p>
            <a:endParaRPr lang="en-US" altLang="en-US" dirty="0" smtClean="0">
              <a:solidFill>
                <a:srgbClr val="FFFF66"/>
              </a:solidFill>
            </a:endParaRPr>
          </a:p>
          <a:p>
            <a:pPr lvl="1"/>
            <a:r>
              <a:rPr lang="en-US" altLang="en-US" sz="2400" dirty="0">
                <a:solidFill>
                  <a:srgbClr val="FFFF66"/>
                </a:solidFill>
                <a:latin typeface="Comic Sans MS" panose="030F0702030302020204" pitchFamily="66" charset="0"/>
              </a:rPr>
              <a:t>More precise staging than all the other imaging techniques</a:t>
            </a:r>
          </a:p>
          <a:p>
            <a:pPr lvl="1"/>
            <a:r>
              <a:rPr lang="en-US" altLang="en-US" sz="2400" dirty="0">
                <a:solidFill>
                  <a:srgbClr val="FFFF66"/>
                </a:solidFill>
                <a:latin typeface="Comic Sans MS" panose="030F0702030302020204" pitchFamily="66" charset="0"/>
              </a:rPr>
              <a:t>Allows better selection of patients for new modalities of treatment</a:t>
            </a:r>
          </a:p>
          <a:p>
            <a:pPr lvl="1"/>
            <a:r>
              <a:rPr lang="en-US" altLang="en-US" sz="2400" dirty="0">
                <a:solidFill>
                  <a:srgbClr val="FFFF66"/>
                </a:solidFill>
                <a:latin typeface="Comic Sans MS" panose="030F0702030302020204" pitchFamily="66" charset="0"/>
              </a:rPr>
              <a:t>Helps in re-staging after induction therapy</a:t>
            </a:r>
          </a:p>
          <a:p>
            <a:pPr lvl="1"/>
            <a:r>
              <a:rPr lang="en-US" altLang="en-US" sz="2400" dirty="0">
                <a:solidFill>
                  <a:srgbClr val="FFFF66"/>
                </a:solidFill>
                <a:latin typeface="Comic Sans MS" panose="030F0702030302020204" pitchFamily="66" charset="0"/>
              </a:rPr>
              <a:t>It is cost-effective</a:t>
            </a:r>
          </a:p>
          <a:p>
            <a:pPr lvl="1"/>
            <a:r>
              <a:rPr lang="en-US" altLang="en-US" sz="2400" dirty="0">
                <a:solidFill>
                  <a:srgbClr val="FFFF66"/>
                </a:solidFill>
                <a:latin typeface="Comic Sans MS" panose="030F0702030302020204" pitchFamily="66" charset="0"/>
              </a:rPr>
              <a:t>Precise delineation – EBRT Planning</a:t>
            </a:r>
          </a:p>
          <a:p>
            <a:pPr lvl="1"/>
            <a:r>
              <a:rPr lang="en-US" altLang="en-US" sz="2400" dirty="0">
                <a:solidFill>
                  <a:srgbClr val="FFFF66"/>
                </a:solidFill>
                <a:latin typeface="Comic Sans MS" panose="030F0702030302020204" pitchFamily="66" charset="0"/>
              </a:rPr>
              <a:t>Helps in follow up evaluation by differentiating Residual or recurrent tumor from Post-treatment scarring</a:t>
            </a:r>
          </a:p>
          <a:p>
            <a:pPr lvl="1"/>
            <a:endParaRPr lang="en-US" altLang="en-US" dirty="0" smtClean="0"/>
          </a:p>
        </p:txBody>
      </p:sp>
      <p:sp>
        <p:nvSpPr>
          <p:cNvPr id="71684" name="Text Box 5"/>
          <p:cNvSpPr txBox="1">
            <a:spLocks noChangeArrowheads="1"/>
          </p:cNvSpPr>
          <p:nvPr/>
        </p:nvSpPr>
        <p:spPr bwMode="auto">
          <a:xfrm>
            <a:off x="9096375" y="6072189"/>
            <a:ext cx="1098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type="none" w="lg" len="lg"/>
                <a:tailEnd type="none" w="lg" len="lg"/>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CC0000"/>
                </a:solidFill>
                <a:latin typeface="Comic Sans MS" panose="030F0702030302020204" pitchFamily="66" charset="0"/>
              </a:rPr>
              <a:t>But</a:t>
            </a:r>
            <a:r>
              <a:rPr lang="en-US" altLang="en-US">
                <a:solidFill>
                  <a:srgbClr val="CC0000"/>
                </a:solidFill>
                <a:latin typeface="Comic Sans MS" panose="030F0702030302020204" pitchFamily="66" charset="0"/>
              </a:rPr>
              <a:t>….</a:t>
            </a:r>
          </a:p>
        </p:txBody>
      </p:sp>
    </p:spTree>
    <p:extLst>
      <p:ext uri="{BB962C8B-B14F-4D97-AF65-F5344CB8AC3E}">
        <p14:creationId xmlns:p14="http://schemas.microsoft.com/office/powerpoint/2010/main" val="8541496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1738313" y="1404938"/>
            <a:ext cx="7848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50000"/>
              </a:spcBef>
            </a:pPr>
            <a:r>
              <a:rPr lang="sr-Latn-CS" altLang="en-US" sz="3200" b="1" baseline="30000" dirty="0">
                <a:solidFill>
                  <a:srgbClr val="CC0000"/>
                </a:solidFill>
                <a:latin typeface="Comic Sans MS" panose="030F0702030302020204" pitchFamily="66" charset="0"/>
              </a:rPr>
              <a:t>18</a:t>
            </a:r>
            <a:r>
              <a:rPr lang="sr-Latn-CS" altLang="en-US" sz="3200" b="1" dirty="0">
                <a:solidFill>
                  <a:srgbClr val="CC0000"/>
                </a:solidFill>
                <a:latin typeface="Comic Sans MS" panose="030F0702030302020204" pitchFamily="66" charset="0"/>
              </a:rPr>
              <a:t>F-FDG-</a:t>
            </a:r>
            <a:r>
              <a:rPr lang="it-IT" altLang="en-US" sz="3200" b="1" dirty="0" smtClean="0">
                <a:solidFill>
                  <a:srgbClr val="CC0000"/>
                </a:solidFill>
                <a:latin typeface="Comic Sans MS" panose="030F0702030302020204" pitchFamily="66" charset="0"/>
              </a:rPr>
              <a:t>PET/CT</a:t>
            </a:r>
            <a:endParaRPr lang="en-US" altLang="en-US" sz="3200" b="1" dirty="0">
              <a:solidFill>
                <a:srgbClr val="CC0000"/>
              </a:solidFill>
              <a:latin typeface="Comic Sans MS" panose="030F0702030302020204" pitchFamily="66" charset="0"/>
            </a:endParaRPr>
          </a:p>
        </p:txBody>
      </p:sp>
      <p:sp>
        <p:nvSpPr>
          <p:cNvPr id="381955" name="Text Box 3"/>
          <p:cNvSpPr txBox="1">
            <a:spLocks noChangeArrowheads="1"/>
          </p:cNvSpPr>
          <p:nvPr/>
        </p:nvSpPr>
        <p:spPr bwMode="auto">
          <a:xfrm>
            <a:off x="1738313" y="2490789"/>
            <a:ext cx="8991600" cy="4954587"/>
          </a:xfrm>
          <a:prstGeom prst="rect">
            <a:avLst/>
          </a:prstGeom>
          <a:noFill/>
          <a:ln>
            <a:noFill/>
          </a:ln>
          <a:effectLs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buClr>
                <a:srgbClr val="FF3300"/>
              </a:buClr>
              <a:buSzPct val="150000"/>
              <a:buFontTx/>
              <a:buChar char="•"/>
              <a:defRPr/>
            </a:pPr>
            <a:r>
              <a:rPr lang="en-US" sz="2400" dirty="0">
                <a:solidFill>
                  <a:srgbClr val="FFFF66"/>
                </a:solidFill>
                <a:latin typeface="Times New Roman" pitchFamily="18" charset="0"/>
              </a:rPr>
              <a:t> </a:t>
            </a:r>
            <a:r>
              <a:rPr lang="en-US" dirty="0">
                <a:solidFill>
                  <a:srgbClr val="FFFF66"/>
                </a:solidFill>
                <a:effectLst>
                  <a:outerShdw blurRad="38100" dist="38100" dir="2700000" algn="tl">
                    <a:srgbClr val="000000"/>
                  </a:outerShdw>
                </a:effectLst>
                <a:latin typeface="Comic Sans MS" pitchFamily="66" charset="0"/>
              </a:rPr>
              <a:t>False positive results (</a:t>
            </a:r>
            <a:r>
              <a:rPr lang="en-US" sz="2400" dirty="0">
                <a:solidFill>
                  <a:srgbClr val="FFFF66"/>
                </a:solidFill>
                <a:latin typeface="Comic Sans MS" pitchFamily="66" charset="0"/>
              </a:rPr>
              <a:t>High</a:t>
            </a:r>
            <a:r>
              <a:rPr lang="en-US" sz="2400" dirty="0">
                <a:latin typeface="Comic Sans MS" pitchFamily="66" charset="0"/>
              </a:rPr>
              <a:t> </a:t>
            </a:r>
            <a:r>
              <a:rPr lang="en-US" sz="2400" dirty="0">
                <a:solidFill>
                  <a:srgbClr val="FFFF66"/>
                </a:solidFill>
                <a:effectLst>
                  <a:outerShdw blurRad="38100" dist="38100" dir="2700000" algn="tl">
                    <a:srgbClr val="000000"/>
                  </a:outerShdw>
                </a:effectLst>
                <a:latin typeface="Comic Sans MS" pitchFamily="66" charset="0"/>
              </a:rPr>
              <a:t>metabolic activity in): </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Inflammation, infection </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a:t>
            </a:r>
            <a:r>
              <a:rPr lang="en-US" sz="2400" dirty="0" err="1">
                <a:solidFill>
                  <a:srgbClr val="FFFF66"/>
                </a:solidFill>
                <a:effectLst>
                  <a:outerShdw blurRad="38100" dist="38100" dir="2700000" algn="tl">
                    <a:srgbClr val="000000"/>
                  </a:outerShdw>
                </a:effectLst>
                <a:latin typeface="Comic Sans MS" pitchFamily="66" charset="0"/>
              </a:rPr>
              <a:t>Granulomatous</a:t>
            </a:r>
            <a:r>
              <a:rPr lang="en-US" sz="2400" dirty="0">
                <a:solidFill>
                  <a:srgbClr val="FFFF66"/>
                </a:solidFill>
                <a:effectLst>
                  <a:outerShdw blurRad="38100" dist="38100" dir="2700000" algn="tl">
                    <a:srgbClr val="000000"/>
                  </a:outerShdw>
                </a:effectLst>
                <a:latin typeface="Comic Sans MS" pitchFamily="66" charset="0"/>
              </a:rPr>
              <a:t> diseases (</a:t>
            </a:r>
            <a:r>
              <a:rPr lang="en-US" sz="2400" dirty="0" err="1">
                <a:solidFill>
                  <a:srgbClr val="FFFF66"/>
                </a:solidFill>
                <a:effectLst>
                  <a:outerShdw blurRad="38100" dist="38100" dir="2700000" algn="tl">
                    <a:srgbClr val="000000"/>
                  </a:outerShdw>
                </a:effectLst>
                <a:latin typeface="Comic Sans MS" pitchFamily="66" charset="0"/>
              </a:rPr>
              <a:t>Sarcoidosis</a:t>
            </a:r>
            <a:r>
              <a:rPr lang="en-US" sz="2400" dirty="0">
                <a:solidFill>
                  <a:srgbClr val="FFFF66"/>
                </a:solidFill>
                <a:effectLst>
                  <a:outerShdw blurRad="38100" dist="38100" dir="2700000" algn="tl">
                    <a:srgbClr val="000000"/>
                  </a:outerShdw>
                </a:effectLst>
                <a:latin typeface="Comic Sans MS" pitchFamily="66" charset="0"/>
              </a:rPr>
              <a:t>…)</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Benign tumors</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Brown fat… Artifacts….</a:t>
            </a: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r>
              <a:rPr lang="en-US" sz="2400" dirty="0">
                <a:solidFill>
                  <a:srgbClr val="FFFF66"/>
                </a:solidFill>
                <a:effectLst>
                  <a:outerShdw blurRad="38100" dist="38100" dir="2700000" algn="tl">
                    <a:srgbClr val="000000"/>
                  </a:outerShdw>
                </a:effectLst>
                <a:latin typeface="Times New Roman" pitchFamily="18" charset="0"/>
              </a:rPr>
              <a:t>   </a:t>
            </a:r>
          </a:p>
        </p:txBody>
      </p:sp>
      <p:sp>
        <p:nvSpPr>
          <p:cNvPr id="6" name="Title 1"/>
          <p:cNvSpPr txBox="1">
            <a:spLocks/>
          </p:cNvSpPr>
          <p:nvPr/>
        </p:nvSpPr>
        <p:spPr>
          <a:xfrm>
            <a:off x="1738313" y="357189"/>
            <a:ext cx="8058150" cy="1500187"/>
          </a:xfrm>
          <a:prstGeom prst="rect">
            <a:avLst/>
          </a:prstGeom>
        </p:spPr>
        <p:txBody>
          <a:bodyPr/>
          <a:lstStyle/>
          <a:p>
            <a:pPr algn="ctr">
              <a:defRPr/>
            </a:pPr>
            <a:r>
              <a:rPr lang="en-US" sz="3600" b="1" kern="0" dirty="0" smtClean="0">
                <a:solidFill>
                  <a:srgbClr val="FFFF00"/>
                </a:solidFill>
                <a:latin typeface="Comic Sans MS" pitchFamily="66" charset="0"/>
                <a:ea typeface="+mj-ea"/>
                <a:cs typeface="+mj-cs"/>
              </a:rPr>
              <a:t>CONCLUSION</a:t>
            </a:r>
            <a:endParaRPr lang="en-US" sz="3600" b="1" kern="0" dirty="0">
              <a:solidFill>
                <a:srgbClr val="FFFF00"/>
              </a:solidFill>
              <a:latin typeface="Comic Sans MS" pitchFamily="66" charset="0"/>
              <a:ea typeface="+mj-ea"/>
              <a:cs typeface="+mj-cs"/>
            </a:endParaRPr>
          </a:p>
        </p:txBody>
      </p:sp>
    </p:spTree>
    <p:extLst>
      <p:ext uri="{BB962C8B-B14F-4D97-AF65-F5344CB8AC3E}">
        <p14:creationId xmlns:p14="http://schemas.microsoft.com/office/powerpoint/2010/main" val="31718433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5" name="Text Box 3"/>
          <p:cNvSpPr txBox="1">
            <a:spLocks noChangeArrowheads="1"/>
          </p:cNvSpPr>
          <p:nvPr/>
        </p:nvSpPr>
        <p:spPr bwMode="auto">
          <a:xfrm>
            <a:off x="1524000" y="1714501"/>
            <a:ext cx="8991600" cy="6462713"/>
          </a:xfrm>
          <a:prstGeom prst="rect">
            <a:avLst/>
          </a:prstGeom>
          <a:noFill/>
          <a:ln>
            <a:noFill/>
          </a:ln>
          <a:effectLs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buFontTx/>
              <a:buChar char="•"/>
              <a:defRPr/>
            </a:pPr>
            <a:r>
              <a:rPr lang="en-US" dirty="0">
                <a:solidFill>
                  <a:srgbClr val="FFFF66"/>
                </a:solidFill>
                <a:effectLst>
                  <a:outerShdw blurRad="38100" dist="38100" dir="2700000" algn="tl">
                    <a:srgbClr val="000000"/>
                  </a:outerShdw>
                </a:effectLst>
              </a:rPr>
              <a:t> </a:t>
            </a:r>
            <a:r>
              <a:rPr lang="en-US" dirty="0">
                <a:solidFill>
                  <a:srgbClr val="FFFF66"/>
                </a:solidFill>
                <a:effectLst>
                  <a:outerShdw blurRad="38100" dist="38100" dir="2700000" algn="tl">
                    <a:srgbClr val="000000"/>
                  </a:outerShdw>
                </a:effectLst>
                <a:latin typeface="Comic Sans MS" pitchFamily="66" charset="0"/>
              </a:rPr>
              <a:t>False negative results:</a:t>
            </a:r>
            <a:endParaRPr lang="en-US" sz="2400" dirty="0">
              <a:solidFill>
                <a:srgbClr val="FFFF66"/>
              </a:solidFill>
              <a:effectLst>
                <a:outerShdw blurRad="38100" dist="38100" dir="2700000" algn="tl">
                  <a:srgbClr val="000000"/>
                </a:outerShdw>
              </a:effectLst>
              <a:latin typeface="Comic Sans MS" pitchFamily="66" charset="0"/>
            </a:endParaRP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Small lesions &lt; 8-10mm (limited spatial resolution of PET)</a:t>
            </a: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Necrotic tissue</a:t>
            </a:r>
          </a:p>
          <a:p>
            <a:pPr lvl="1" eaLnBrk="1" hangingPunct="1">
              <a:spcBef>
                <a:spcPct val="50000"/>
              </a:spcBef>
              <a:buClr>
                <a:srgbClr val="FF3300"/>
              </a:buClr>
              <a:buSzPct val="150000"/>
              <a:buFontTx/>
              <a:buChar char="•"/>
              <a:defRPr/>
            </a:pPr>
            <a:r>
              <a:rPr lang="en-US" sz="2400" dirty="0" err="1">
                <a:solidFill>
                  <a:srgbClr val="FFFF66"/>
                </a:solidFill>
                <a:effectLst>
                  <a:outerShdw blurRad="38100" dist="38100" dir="2700000" algn="tl">
                    <a:srgbClr val="000000"/>
                  </a:outerShdw>
                </a:effectLst>
                <a:latin typeface="Comic Sans MS" pitchFamily="66" charset="0"/>
              </a:rPr>
              <a:t>Bronchoalveolar</a:t>
            </a:r>
            <a:r>
              <a:rPr lang="en-US" sz="2400" dirty="0">
                <a:solidFill>
                  <a:srgbClr val="FFFF66"/>
                </a:solidFill>
                <a:effectLst>
                  <a:outerShdw blurRad="38100" dist="38100" dir="2700000" algn="tl">
                    <a:srgbClr val="000000"/>
                  </a:outerShdw>
                </a:effectLst>
                <a:latin typeface="Comic Sans MS" pitchFamily="66" charset="0"/>
              </a:rPr>
              <a:t> carcinoma, </a:t>
            </a:r>
            <a:r>
              <a:rPr lang="en-US" sz="2400" dirty="0" err="1">
                <a:solidFill>
                  <a:srgbClr val="FFFF66"/>
                </a:solidFill>
                <a:effectLst>
                  <a:outerShdw blurRad="38100" dist="38100" dir="2700000" algn="tl">
                    <a:srgbClr val="000000"/>
                  </a:outerShdw>
                </a:effectLst>
                <a:latin typeface="Comic Sans MS" pitchFamily="66" charset="0"/>
              </a:rPr>
              <a:t>carcinoid</a:t>
            </a:r>
            <a:r>
              <a:rPr lang="en-US" sz="2400" dirty="0">
                <a:solidFill>
                  <a:srgbClr val="FFFF66"/>
                </a:solidFill>
                <a:effectLst>
                  <a:outerShdw blurRad="38100" dist="38100" dir="2700000" algn="tl">
                    <a:srgbClr val="000000"/>
                  </a:outerShdw>
                </a:effectLst>
                <a:latin typeface="Comic Sans MS" pitchFamily="66" charset="0"/>
              </a:rPr>
              <a:t>….</a:t>
            </a: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Hyperglycemia, </a:t>
            </a:r>
            <a:r>
              <a:rPr lang="en-US" sz="2400" dirty="0" err="1">
                <a:solidFill>
                  <a:srgbClr val="FFFF66"/>
                </a:solidFill>
                <a:effectLst>
                  <a:outerShdw blurRad="38100" dist="38100" dir="2700000" algn="tl">
                    <a:srgbClr val="000000"/>
                  </a:outerShdw>
                </a:effectLst>
                <a:latin typeface="Comic Sans MS" pitchFamily="66" charset="0"/>
              </a:rPr>
              <a:t>hyperinsulinemia</a:t>
            </a:r>
            <a:r>
              <a:rPr lang="en-US" sz="2400" dirty="0">
                <a:solidFill>
                  <a:srgbClr val="FFFF66"/>
                </a:solidFill>
                <a:effectLst>
                  <a:outerShdw blurRad="38100" dist="38100" dir="2700000" algn="tl">
                    <a:srgbClr val="000000"/>
                  </a:outerShdw>
                </a:effectLst>
                <a:latin typeface="Comic Sans MS" pitchFamily="66" charset="0"/>
              </a:rPr>
              <a:t>, </a:t>
            </a:r>
            <a:r>
              <a:rPr lang="en-US" sz="2400" dirty="0" err="1">
                <a:solidFill>
                  <a:srgbClr val="FFFF66"/>
                </a:solidFill>
                <a:effectLst>
                  <a:outerShdw blurRad="38100" dist="38100" dir="2700000" algn="tl">
                    <a:srgbClr val="000000"/>
                  </a:outerShdw>
                </a:effectLst>
                <a:latin typeface="Comic Sans MS" pitchFamily="66" charset="0"/>
              </a:rPr>
              <a:t>corticosteriod</a:t>
            </a:r>
            <a:r>
              <a:rPr lang="en-US" sz="2400" dirty="0">
                <a:solidFill>
                  <a:srgbClr val="FFFF66"/>
                </a:solidFill>
                <a:effectLst>
                  <a:outerShdw blurRad="38100" dist="38100" dir="2700000" algn="tl">
                    <a:srgbClr val="000000"/>
                  </a:outerShdw>
                </a:effectLst>
                <a:latin typeface="Comic Sans MS" pitchFamily="66" charset="0"/>
              </a:rPr>
              <a:t> therapy</a:t>
            </a:r>
          </a:p>
          <a:p>
            <a:pPr lvl="1"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r>
              <a:rPr lang="en-US" sz="2400" dirty="0">
                <a:solidFill>
                  <a:srgbClr val="FFFF66"/>
                </a:solidFill>
                <a:effectLst>
                  <a:outerShdw blurRad="38100" dist="38100" dir="2700000" algn="tl">
                    <a:srgbClr val="000000"/>
                  </a:outerShdw>
                </a:effectLst>
                <a:latin typeface="Times New Roman" pitchFamily="18" charset="0"/>
              </a:rPr>
              <a:t>   </a:t>
            </a:r>
          </a:p>
        </p:txBody>
      </p:sp>
      <p:sp>
        <p:nvSpPr>
          <p:cNvPr id="4" name="Title 1"/>
          <p:cNvSpPr txBox="1">
            <a:spLocks/>
          </p:cNvSpPr>
          <p:nvPr/>
        </p:nvSpPr>
        <p:spPr>
          <a:xfrm>
            <a:off x="1738313" y="357188"/>
            <a:ext cx="8058150" cy="785812"/>
          </a:xfrm>
          <a:prstGeom prst="rect">
            <a:avLst/>
          </a:prstGeom>
        </p:spPr>
        <p:txBody>
          <a:bodyPr/>
          <a:lstStyle/>
          <a:p>
            <a:pPr algn="ctr">
              <a:defRPr/>
            </a:pPr>
            <a:r>
              <a:rPr lang="en-US" sz="3600" b="1" kern="0" dirty="0">
                <a:solidFill>
                  <a:srgbClr val="FFFF00"/>
                </a:solidFill>
                <a:latin typeface="Comic Sans MS" pitchFamily="66" charset="0"/>
                <a:ea typeface="+mj-ea"/>
                <a:cs typeface="+mj-cs"/>
              </a:rPr>
              <a:t>Instead of CONCLUSION</a:t>
            </a:r>
          </a:p>
        </p:txBody>
      </p:sp>
      <p:sp>
        <p:nvSpPr>
          <p:cNvPr id="73732" name="Text Box 2"/>
          <p:cNvSpPr txBox="1">
            <a:spLocks noChangeArrowheads="1"/>
          </p:cNvSpPr>
          <p:nvPr/>
        </p:nvSpPr>
        <p:spPr bwMode="auto">
          <a:xfrm>
            <a:off x="2309813" y="1214438"/>
            <a:ext cx="7848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50000"/>
              </a:spcBef>
            </a:pPr>
            <a:r>
              <a:rPr lang="sr-Latn-CS" altLang="en-US" sz="3200" b="1" baseline="30000" dirty="0">
                <a:solidFill>
                  <a:srgbClr val="CC0000"/>
                </a:solidFill>
                <a:latin typeface="Comic Sans MS" panose="030F0702030302020204" pitchFamily="66" charset="0"/>
              </a:rPr>
              <a:t>18</a:t>
            </a:r>
            <a:r>
              <a:rPr lang="sr-Latn-CS" altLang="en-US" sz="3200" b="1" dirty="0">
                <a:solidFill>
                  <a:srgbClr val="CC0000"/>
                </a:solidFill>
                <a:latin typeface="Comic Sans MS" panose="030F0702030302020204" pitchFamily="66" charset="0"/>
              </a:rPr>
              <a:t>F-FDG-</a:t>
            </a:r>
            <a:r>
              <a:rPr lang="it-IT" altLang="en-US" sz="3200" b="1" dirty="0" smtClean="0">
                <a:solidFill>
                  <a:srgbClr val="CC0000"/>
                </a:solidFill>
                <a:latin typeface="Comic Sans MS" panose="030F0702030302020204" pitchFamily="66" charset="0"/>
              </a:rPr>
              <a:t>PET/CT</a:t>
            </a:r>
            <a:endParaRPr lang="en-US" altLang="en-US" sz="3200" b="1" dirty="0">
              <a:solidFill>
                <a:srgbClr val="CC0000"/>
              </a:solidFill>
              <a:latin typeface="Comic Sans MS" panose="030F0702030302020204" pitchFamily="66" charset="0"/>
            </a:endParaRPr>
          </a:p>
        </p:txBody>
      </p:sp>
    </p:spTree>
    <p:extLst>
      <p:ext uri="{BB962C8B-B14F-4D97-AF65-F5344CB8AC3E}">
        <p14:creationId xmlns:p14="http://schemas.microsoft.com/office/powerpoint/2010/main" val="34492514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5" name="Picture 3"/>
          <p:cNvPicPr>
            <a:picLocks noChangeAspect="1" noChangeArrowheads="1"/>
          </p:cNvPicPr>
          <p:nvPr/>
        </p:nvPicPr>
        <p:blipFill>
          <a:blip r:embed="rId2" cstate="print"/>
          <a:srcRect b="12265"/>
          <a:stretch>
            <a:fillRect/>
          </a:stretch>
        </p:blipFill>
        <p:spPr bwMode="auto">
          <a:xfrm>
            <a:off x="1219200" y="0"/>
            <a:ext cx="9601200" cy="6833907"/>
          </a:xfrm>
          <a:prstGeom prst="rect">
            <a:avLst/>
          </a:prstGeom>
          <a:noFill/>
          <a:ln w="9525">
            <a:noFill/>
            <a:miter lim="800000"/>
            <a:headEnd/>
            <a:tailEnd/>
          </a:ln>
        </p:spPr>
      </p:pic>
    </p:spTree>
    <p:extLst>
      <p:ext uri="{BB962C8B-B14F-4D97-AF65-F5344CB8AC3E}">
        <p14:creationId xmlns:p14="http://schemas.microsoft.com/office/powerpoint/2010/main" val="828027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1"/>
          <p:cNvSpPr>
            <a:spLocks noGrp="1" noChangeArrowheads="1"/>
          </p:cNvSpPr>
          <p:nvPr>
            <p:ph type="title"/>
          </p:nvPr>
        </p:nvSpPr>
        <p:spPr>
          <a:xfrm>
            <a:off x="457200" y="270344"/>
            <a:ext cx="11493499" cy="689833"/>
          </a:xfrm>
        </p:spPr>
        <p:txBody>
          <a:bodyPr vert="horz" lIns="91440" tIns="35206" rIns="91440" bIns="45720" rtlCol="0" anchor="ctr">
            <a:normAutofit/>
          </a:bodyPr>
          <a:lstStyle/>
          <a:p>
            <a:pPr eaLnBrk="1">
              <a:tabLst>
                <a:tab pos="656722" algn="l"/>
                <a:tab pos="1313444" algn="l"/>
                <a:tab pos="1970166" algn="l"/>
                <a:tab pos="2626888" algn="l"/>
                <a:tab pos="3283610" algn="l"/>
                <a:tab pos="3940332" algn="l"/>
                <a:tab pos="4597055" algn="l"/>
                <a:tab pos="5253777" algn="l"/>
                <a:tab pos="5910499" algn="l"/>
                <a:tab pos="6567221" algn="l"/>
                <a:tab pos="7223943" algn="l"/>
              </a:tabLst>
            </a:pPr>
            <a:r>
              <a:rPr lang="de-DE" altLang="en-US" sz="3600" b="1" dirty="0" err="1" smtClean="0">
                <a:solidFill>
                  <a:srgbClr val="FFC000"/>
                </a:solidFill>
              </a:rPr>
              <a:t>Radiopharmaceutical</a:t>
            </a:r>
            <a:r>
              <a:rPr lang="sr-Latn-RS" altLang="en-US" sz="3600" b="1" dirty="0" smtClean="0">
                <a:solidFill>
                  <a:srgbClr val="FFC000"/>
                </a:solidFill>
              </a:rPr>
              <a:t>s - </a:t>
            </a:r>
            <a:r>
              <a:rPr lang="en-US" sz="3600" b="1" dirty="0">
                <a:solidFill>
                  <a:srgbClr val="FFC000"/>
                </a:solidFill>
              </a:rPr>
              <a:t>Positron Emitting Isotopes</a:t>
            </a:r>
            <a:endParaRPr lang="de-DE" altLang="en-US" sz="3600" b="1" dirty="0" smtClean="0">
              <a:solidFill>
                <a:srgbClr val="FFC000"/>
              </a:solidFill>
            </a:endParaRPr>
          </a:p>
        </p:txBody>
      </p:sp>
      <p:sp>
        <p:nvSpPr>
          <p:cNvPr id="7" name="Rectangle 2"/>
          <p:cNvSpPr>
            <a:spLocks noChangeArrowheads="1"/>
          </p:cNvSpPr>
          <p:nvPr/>
        </p:nvSpPr>
        <p:spPr bwMode="auto">
          <a:xfrm>
            <a:off x="457200" y="1157969"/>
            <a:ext cx="3516418" cy="455666"/>
          </a:xfrm>
          <a:prstGeom prst="rect">
            <a:avLst/>
          </a:prstGeom>
          <a:noFill/>
          <a:ln w="9525">
            <a:noFill/>
            <a:miter lim="800000"/>
            <a:headEnd/>
            <a:tailEnd/>
          </a:ln>
          <a:effectLst/>
        </p:spPr>
        <p:txBody>
          <a:bodyPr lIns="92075" tIns="46038" rIns="92075" bIns="46038" anchor="b"/>
          <a:lstStyle/>
          <a:p>
            <a:pPr>
              <a:defRPr/>
            </a:pPr>
            <a:r>
              <a:rPr lang="en-US" sz="3200" b="1" dirty="0">
                <a:effectLst>
                  <a:outerShdw blurRad="38100" dist="38100" dir="2700000" algn="tl">
                    <a:srgbClr val="000000"/>
                  </a:outerShdw>
                </a:effectLst>
                <a:sym typeface="Symbol" pitchFamily="64" charset="2"/>
              </a:rPr>
              <a:t></a:t>
            </a:r>
            <a:r>
              <a:rPr lang="en-US" sz="3200" b="1" baseline="30000" dirty="0">
                <a:effectLst>
                  <a:outerShdw blurRad="38100" dist="38100" dir="2700000" algn="tl">
                    <a:srgbClr val="000000"/>
                  </a:outerShdw>
                </a:effectLst>
                <a:sym typeface="Symbol" pitchFamily="64" charset="2"/>
              </a:rPr>
              <a:t>+</a:t>
            </a:r>
            <a:r>
              <a:rPr lang="en-US" sz="3200" b="1" dirty="0">
                <a:effectLst>
                  <a:outerShdw blurRad="38100" dist="38100" dir="2700000" algn="tl">
                    <a:srgbClr val="000000"/>
                  </a:outerShdw>
                </a:effectLst>
                <a:sym typeface="Symbol" pitchFamily="64" charset="2"/>
              </a:rPr>
              <a:t> Decay</a:t>
            </a:r>
            <a:endParaRPr lang="en-US" sz="3200" b="1" i="1" dirty="0">
              <a:effectLst>
                <a:outerShdw blurRad="38100" dist="38100" dir="2700000" algn="tl">
                  <a:srgbClr val="000000"/>
                </a:outerShdw>
              </a:effectLst>
            </a:endParaRPr>
          </a:p>
        </p:txBody>
      </p:sp>
      <p:sp>
        <p:nvSpPr>
          <p:cNvPr id="172" name="Text Box 167"/>
          <p:cNvSpPr txBox="1">
            <a:spLocks noChangeArrowheads="1"/>
          </p:cNvSpPr>
          <p:nvPr/>
        </p:nvSpPr>
        <p:spPr bwMode="auto">
          <a:xfrm>
            <a:off x="471154" y="1763527"/>
            <a:ext cx="5702300" cy="830997"/>
          </a:xfrm>
          <a:prstGeom prst="rect">
            <a:avLst/>
          </a:prstGeom>
          <a:noFill/>
          <a:ln w="12700">
            <a:noFill/>
            <a:miter lim="800000"/>
            <a:headEnd type="none" w="sm" len="sm"/>
            <a:tailEnd type="none" w="sm" len="sm"/>
          </a:ln>
          <a:effectLst/>
        </p:spPr>
        <p:txBody>
          <a:bodyPr wrap="square">
            <a:spAutoFit/>
          </a:bodyPr>
          <a:lstStyle/>
          <a:p>
            <a:pPr>
              <a:defRPr/>
            </a:pPr>
            <a:r>
              <a:rPr lang="en-US" sz="2400" dirty="0">
                <a:effectLst>
                  <a:outerShdw blurRad="38100" dist="38100" dir="2700000" algn="tl">
                    <a:srgbClr val="000000"/>
                  </a:outerShdw>
                </a:effectLst>
                <a:latin typeface="Tahoma" pitchFamily="64" charset="0"/>
              </a:rPr>
              <a:t>Neutron-deficient isotopes can decay by emitting positrons</a:t>
            </a:r>
          </a:p>
        </p:txBody>
      </p:sp>
      <p:grpSp>
        <p:nvGrpSpPr>
          <p:cNvPr id="182" name="Group 181"/>
          <p:cNvGrpSpPr/>
          <p:nvPr/>
        </p:nvGrpSpPr>
        <p:grpSpPr>
          <a:xfrm>
            <a:off x="71876" y="2744416"/>
            <a:ext cx="6011114" cy="2479612"/>
            <a:chOff x="171989" y="1086074"/>
            <a:chExt cx="6011114" cy="2479612"/>
          </a:xfrm>
        </p:grpSpPr>
        <p:pic>
          <p:nvPicPr>
            <p:cNvPr id="183" name="Picture 18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2239" y="1086074"/>
              <a:ext cx="3550864" cy="2479612"/>
            </a:xfrm>
            <a:prstGeom prst="rect">
              <a:avLst/>
            </a:prstGeom>
          </p:spPr>
        </p:pic>
        <p:grpSp>
          <p:nvGrpSpPr>
            <p:cNvPr id="184" name="Group 183"/>
            <p:cNvGrpSpPr/>
            <p:nvPr/>
          </p:nvGrpSpPr>
          <p:grpSpPr>
            <a:xfrm>
              <a:off x="171989" y="1086074"/>
              <a:ext cx="3052916" cy="2479612"/>
              <a:chOff x="1205817" y="1302726"/>
              <a:chExt cx="3052916" cy="2479612"/>
            </a:xfrm>
          </p:grpSpPr>
          <p:pic>
            <p:nvPicPr>
              <p:cNvPr id="185" name="Picture 184"/>
              <p:cNvPicPr>
                <a:picLocks noChangeAspect="1"/>
              </p:cNvPicPr>
              <p:nvPr/>
            </p:nvPicPr>
            <p:blipFill rotWithShape="1">
              <a:blip r:embed="rId4">
                <a:extLst>
                  <a:ext uri="{28A0092B-C50C-407E-A947-70E740481C1C}">
                    <a14:useLocalDpi xmlns:a14="http://schemas.microsoft.com/office/drawing/2010/main" val="0"/>
                  </a:ext>
                </a:extLst>
              </a:blip>
              <a:srcRect l="10545" t="7991" r="51061" b="26471"/>
              <a:stretch/>
            </p:blipFill>
            <p:spPr>
              <a:xfrm>
                <a:off x="1205817" y="1302726"/>
                <a:ext cx="2460250" cy="2479612"/>
              </a:xfrm>
              <a:prstGeom prst="rect">
                <a:avLst/>
              </a:prstGeom>
            </p:spPr>
          </p:pic>
          <p:sp>
            <p:nvSpPr>
              <p:cNvPr id="186" name="Freeform 185"/>
              <p:cNvSpPr/>
              <p:nvPr/>
            </p:nvSpPr>
            <p:spPr>
              <a:xfrm>
                <a:off x="3632200" y="1921933"/>
                <a:ext cx="626533" cy="821267"/>
              </a:xfrm>
              <a:custGeom>
                <a:avLst/>
                <a:gdLst>
                  <a:gd name="connsiteX0" fmla="*/ 0 w 626533"/>
                  <a:gd name="connsiteY0" fmla="*/ 821267 h 821267"/>
                  <a:gd name="connsiteX1" fmla="*/ 482600 w 626533"/>
                  <a:gd name="connsiteY1" fmla="*/ 482600 h 821267"/>
                  <a:gd name="connsiteX2" fmla="*/ 287867 w 626533"/>
                  <a:gd name="connsiteY2" fmla="*/ 296334 h 821267"/>
                  <a:gd name="connsiteX3" fmla="*/ 601133 w 626533"/>
                  <a:gd name="connsiteY3" fmla="*/ 110067 h 821267"/>
                  <a:gd name="connsiteX4" fmla="*/ 474133 w 626533"/>
                  <a:gd name="connsiteY4" fmla="*/ 50800 h 821267"/>
                  <a:gd name="connsiteX5" fmla="*/ 626533 w 626533"/>
                  <a:gd name="connsiteY5" fmla="*/ 0 h 82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533" h="821267">
                    <a:moveTo>
                      <a:pt x="0" y="821267"/>
                    </a:moveTo>
                    <a:cubicBezTo>
                      <a:pt x="217311" y="695678"/>
                      <a:pt x="434622" y="570089"/>
                      <a:pt x="482600" y="482600"/>
                    </a:cubicBezTo>
                    <a:cubicBezTo>
                      <a:pt x="530578" y="395111"/>
                      <a:pt x="268112" y="358423"/>
                      <a:pt x="287867" y="296334"/>
                    </a:cubicBezTo>
                    <a:cubicBezTo>
                      <a:pt x="307622" y="234245"/>
                      <a:pt x="570089" y="150989"/>
                      <a:pt x="601133" y="110067"/>
                    </a:cubicBezTo>
                    <a:cubicBezTo>
                      <a:pt x="632177" y="69145"/>
                      <a:pt x="469900" y="69144"/>
                      <a:pt x="474133" y="50800"/>
                    </a:cubicBezTo>
                    <a:cubicBezTo>
                      <a:pt x="478366" y="32455"/>
                      <a:pt x="552449" y="16227"/>
                      <a:pt x="626533" y="0"/>
                    </a:cubicBezTo>
                  </a:path>
                </a:pathLst>
              </a:custGeom>
              <a:ln w="28575"/>
            </p:spPr>
            <p:style>
              <a:lnRef idx="3">
                <a:schemeClr val="dk1"/>
              </a:lnRef>
              <a:fillRef idx="0">
                <a:schemeClr val="dk1"/>
              </a:fillRef>
              <a:effectRef idx="2">
                <a:schemeClr val="dk1"/>
              </a:effectRef>
              <a:fontRef idx="minor">
                <a:schemeClr val="tx1"/>
              </a:fontRef>
            </p:style>
            <p:txBody>
              <a:bodyPr rtlCol="0" anchor="ctr"/>
              <a:lstStyle/>
              <a:p>
                <a:pPr algn="ctr"/>
                <a:endParaRPr lang="en-GB"/>
              </a:p>
            </p:txBody>
          </p:sp>
        </p:grpSp>
      </p:grpSp>
      <p:pic>
        <p:nvPicPr>
          <p:cNvPr id="187" name="Picture 2" descr="http://www.ucdenver.edu/academics/colleges/medicalschool/departments/Radiology/About%20Us/Faculty/education-research-portal/PublishingImages/PET_gif_PET_Kesner.gif"/>
          <p:cNvPicPr>
            <a:picLocks noChangeAspect="1" noChangeArrowheads="1" noCrop="1"/>
          </p:cNvPicPr>
          <p:nvPr/>
        </p:nvPicPr>
        <p:blipFill>
          <a:blip r:embed="rId5" cstate="print"/>
          <a:srcRect/>
          <a:stretch>
            <a:fillRect/>
          </a:stretch>
        </p:blipFill>
        <p:spPr bwMode="auto">
          <a:xfrm>
            <a:off x="6388099" y="2722774"/>
            <a:ext cx="5562600" cy="2921927"/>
          </a:xfrm>
          <a:prstGeom prst="rect">
            <a:avLst/>
          </a:prstGeom>
          <a:noFill/>
        </p:spPr>
      </p:pic>
      <p:sp>
        <p:nvSpPr>
          <p:cNvPr id="3" name="Rectangle 2"/>
          <p:cNvSpPr/>
          <p:nvPr/>
        </p:nvSpPr>
        <p:spPr>
          <a:xfrm>
            <a:off x="139545" y="5189652"/>
            <a:ext cx="6096000" cy="1599990"/>
          </a:xfrm>
          <a:prstGeom prst="rect">
            <a:avLst/>
          </a:prstGeom>
        </p:spPr>
        <p:txBody>
          <a:bodyPr>
            <a:spAutoFit/>
          </a:bodyPr>
          <a:lstStyle/>
          <a:p>
            <a:pPr marL="391729" indent="-293797" eaLnBrk="1">
              <a:buClr>
                <a:srgbClr val="FFFF00"/>
              </a:buClr>
              <a:buSzPct val="45000"/>
              <a:buFont typeface="Wingdings" panose="05000000000000000000" pitchFamily="2" charset="2"/>
              <a:buChar char=""/>
              <a:tabLst>
                <a:tab pos="656722" algn="l"/>
                <a:tab pos="1313444" algn="l"/>
                <a:tab pos="1970166" algn="l"/>
                <a:tab pos="2626888" algn="l"/>
                <a:tab pos="3283610" algn="l"/>
                <a:tab pos="3940332" algn="l"/>
              </a:tabLst>
            </a:pPr>
            <a:r>
              <a:rPr lang="de-DE" altLang="en-US" sz="2540" dirty="0"/>
              <a:t>Positron </a:t>
            </a:r>
            <a:r>
              <a:rPr lang="de-DE" altLang="en-US" sz="2540" dirty="0" err="1"/>
              <a:t>travels</a:t>
            </a:r>
            <a:r>
              <a:rPr lang="de-DE" altLang="en-US" sz="2540" dirty="0"/>
              <a:t> ~1mm</a:t>
            </a:r>
          </a:p>
          <a:p>
            <a:pPr marL="1566916" lvl="1" indent="-519905" eaLnBrk="1">
              <a:buClr>
                <a:srgbClr val="FFFF00"/>
              </a:buClr>
              <a:buSzPct val="75000"/>
              <a:buFont typeface="Symbol" panose="05050102010706020507" pitchFamily="18" charset="2"/>
              <a:buChar char=""/>
              <a:tabLst>
                <a:tab pos="656722" algn="l"/>
                <a:tab pos="1313444" algn="l"/>
                <a:tab pos="1970166" algn="l"/>
                <a:tab pos="2626888" algn="l"/>
                <a:tab pos="3283610" algn="l"/>
                <a:tab pos="3940332" algn="l"/>
              </a:tabLst>
            </a:pPr>
            <a:r>
              <a:rPr lang="de-DE" altLang="en-US" sz="2177" dirty="0" err="1"/>
              <a:t>Decelerates</a:t>
            </a:r>
            <a:endParaRPr lang="de-DE" altLang="en-US" sz="2177" dirty="0"/>
          </a:p>
          <a:p>
            <a:pPr marL="391729" indent="-293797" eaLnBrk="1">
              <a:buClr>
                <a:srgbClr val="FFFF00"/>
              </a:buClr>
              <a:buSzPct val="45000"/>
              <a:buFont typeface="Wingdings" panose="05000000000000000000" pitchFamily="2" charset="2"/>
              <a:buChar char=""/>
              <a:tabLst>
                <a:tab pos="656722" algn="l"/>
                <a:tab pos="1313444" algn="l"/>
                <a:tab pos="1970166" algn="l"/>
                <a:tab pos="2626888" algn="l"/>
                <a:tab pos="3283610" algn="l"/>
                <a:tab pos="3940332" algn="l"/>
              </a:tabLst>
            </a:pPr>
            <a:r>
              <a:rPr lang="de-DE" altLang="en-US" sz="2540" dirty="0" err="1"/>
              <a:t>Annihilates</a:t>
            </a:r>
            <a:r>
              <a:rPr lang="de-DE" altLang="en-US" sz="2540" dirty="0"/>
              <a:t> </a:t>
            </a:r>
            <a:r>
              <a:rPr lang="de-DE" altLang="en-US" sz="2540" dirty="0" err="1"/>
              <a:t>with</a:t>
            </a:r>
            <a:r>
              <a:rPr lang="de-DE" altLang="en-US" sz="2540" dirty="0"/>
              <a:t> e</a:t>
            </a:r>
            <a:r>
              <a:rPr lang="de-DE" altLang="en-US" sz="2540" baseline="33000" dirty="0"/>
              <a:t>-</a:t>
            </a:r>
          </a:p>
          <a:p>
            <a:pPr marL="391729" indent="-293797" eaLnBrk="1">
              <a:buClr>
                <a:srgbClr val="FFFF00"/>
              </a:buClr>
              <a:buSzPct val="45000"/>
              <a:buFont typeface="Wingdings" panose="05000000000000000000" pitchFamily="2" charset="2"/>
              <a:buChar char=""/>
              <a:tabLst>
                <a:tab pos="656722" algn="l"/>
                <a:tab pos="1313444" algn="l"/>
                <a:tab pos="1970166" algn="l"/>
                <a:tab pos="2626888" algn="l"/>
                <a:tab pos="3283610" algn="l"/>
                <a:tab pos="3940332" algn="l"/>
              </a:tabLst>
            </a:pPr>
            <a:r>
              <a:rPr lang="de-DE" altLang="en-US" sz="2540" dirty="0"/>
              <a:t>Gamma </a:t>
            </a:r>
            <a:r>
              <a:rPr lang="de-DE" altLang="en-US" sz="2540" dirty="0" err="1"/>
              <a:t>photons</a:t>
            </a:r>
            <a:endParaRPr lang="de-DE" altLang="en-US" sz="2540" dirty="0"/>
          </a:p>
        </p:txBody>
      </p:sp>
      <p:sp>
        <p:nvSpPr>
          <p:cNvPr id="4" name="Rectangle 3"/>
          <p:cNvSpPr/>
          <p:nvPr/>
        </p:nvSpPr>
        <p:spPr>
          <a:xfrm>
            <a:off x="6438898" y="5874435"/>
            <a:ext cx="6096000" cy="830997"/>
          </a:xfrm>
          <a:prstGeom prst="rect">
            <a:avLst/>
          </a:prstGeom>
        </p:spPr>
        <p:txBody>
          <a:bodyPr>
            <a:spAutoFit/>
          </a:bodyPr>
          <a:lstStyle/>
          <a:p>
            <a:r>
              <a:rPr lang="en-US" altLang="en-US" sz="2400" dirty="0"/>
              <a:t>Scanner is  just a photon counter!</a:t>
            </a:r>
          </a:p>
          <a:p>
            <a:pPr lvl="1"/>
            <a:r>
              <a:rPr lang="en-US" altLang="en-US" sz="2400" dirty="0"/>
              <a:t>Counts gamma-ray </a:t>
            </a:r>
            <a:r>
              <a:rPr lang="en-US" altLang="en-US" sz="2400" i="1" u="sng" dirty="0"/>
              <a:t>pairs</a:t>
            </a:r>
            <a:r>
              <a:rPr lang="en-US" altLang="en-US" sz="2400" dirty="0"/>
              <a:t> vs. single gammas</a:t>
            </a:r>
            <a:endParaRPr lang="en-US" altLang="en-US" sz="2400" dirty="0"/>
          </a:p>
        </p:txBody>
      </p:sp>
      <p:sp>
        <p:nvSpPr>
          <p:cNvPr id="190" name="Rectangle 1"/>
          <p:cNvSpPr txBox="1">
            <a:spLocks noChangeArrowheads="1"/>
          </p:cNvSpPr>
          <p:nvPr/>
        </p:nvSpPr>
        <p:spPr>
          <a:xfrm>
            <a:off x="6438898" y="1296275"/>
            <a:ext cx="5715154" cy="1196765"/>
          </a:xfrm>
          <a:prstGeom prst="rect">
            <a:avLst/>
          </a:prstGeom>
        </p:spPr>
        <p:txBody>
          <a:bodyPr vert="horz" lIns="91440" tIns="35206" rIns="91440" bIns="45720" rtlCol="0" anchor="ctr">
            <a:normAutofit fontScale="97500"/>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eaLnBrk="1">
              <a:tabLst>
                <a:tab pos="656722" algn="l"/>
                <a:tab pos="1313444" algn="l"/>
                <a:tab pos="1970166" algn="l"/>
                <a:tab pos="2626888" algn="l"/>
                <a:tab pos="3283610" algn="l"/>
                <a:tab pos="3940332" algn="l"/>
                <a:tab pos="4597055" algn="l"/>
                <a:tab pos="5253777" algn="l"/>
                <a:tab pos="5910499" algn="l"/>
                <a:tab pos="6567221" algn="l"/>
                <a:tab pos="7223943" algn="l"/>
              </a:tabLst>
            </a:pPr>
            <a:r>
              <a:rPr lang="de-DE" altLang="en-US" sz="2800" b="1" dirty="0" smtClean="0">
                <a:effectLst>
                  <a:outerShdw blurRad="50800" dist="38100" dir="2700000" algn="tl" rotWithShape="0">
                    <a:prstClr val="black">
                      <a:alpha val="40000"/>
                    </a:prstClr>
                  </a:outerShdw>
                </a:effectLst>
              </a:rPr>
              <a:t>Positron Emission </a:t>
            </a:r>
            <a:r>
              <a:rPr lang="de-DE" altLang="en-US" sz="2800" b="1" dirty="0" err="1" smtClean="0">
                <a:effectLst>
                  <a:outerShdw blurRad="50800" dist="38100" dir="2700000" algn="tl" rotWithShape="0">
                    <a:prstClr val="black">
                      <a:alpha val="40000"/>
                    </a:prstClr>
                  </a:outerShdw>
                </a:effectLst>
              </a:rPr>
              <a:t>Tomography</a:t>
            </a:r>
            <a:r>
              <a:rPr lang="de-DE" altLang="en-US" sz="2800" b="1" dirty="0" smtClean="0">
                <a:effectLst>
                  <a:outerShdw blurRad="50800" dist="38100" dir="2700000" algn="tl" rotWithShape="0">
                    <a:prstClr val="black">
                      <a:alpha val="40000"/>
                    </a:prstClr>
                  </a:outerShdw>
                </a:effectLst>
              </a:rPr>
              <a:t> (PET)</a:t>
            </a:r>
            <a:endParaRPr lang="de-DE" altLang="en-US" sz="2800" b="1" dirty="0" smtClean="0">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656151327"/>
      </p:ext>
    </p:extLst>
  </p:cSld>
  <p:clrMapOvr>
    <a:masterClrMapping/>
  </p:clrMapOvr>
  <p:transition spd="med"/>
  <p:timing>
    <p:tnLst>
      <p:par>
        <p:cTn id="1" dur="indefinite"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6" name="object 9"/>
          <p:cNvSpPr>
            <a:spLocks noChangeArrowheads="1"/>
          </p:cNvSpPr>
          <p:nvPr/>
        </p:nvSpPr>
        <p:spPr bwMode="auto">
          <a:xfrm>
            <a:off x="6251576" y="247650"/>
            <a:ext cx="1006475" cy="9906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solidFill>
                <a:srgbClr val="FFFFFF"/>
              </a:solidFill>
              <a:latin typeface="Arial" panose="020B0604020202020204" pitchFamily="34" charset="0"/>
              <a:cs typeface="Arial" panose="020B0604020202020204" pitchFamily="34" charset="0"/>
            </a:endParaRPr>
          </a:p>
        </p:txBody>
      </p:sp>
      <p:sp>
        <p:nvSpPr>
          <p:cNvPr id="22557" name="object 12"/>
          <p:cNvSpPr>
            <a:spLocks noChangeArrowheads="1"/>
          </p:cNvSpPr>
          <p:nvPr/>
        </p:nvSpPr>
        <p:spPr bwMode="auto">
          <a:xfrm>
            <a:off x="8848725" y="247650"/>
            <a:ext cx="1003300" cy="9906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solidFill>
                <a:srgbClr val="FFFFFF"/>
              </a:solidFill>
              <a:latin typeface="Arial" panose="020B0604020202020204" pitchFamily="34" charset="0"/>
              <a:cs typeface="Arial" panose="020B0604020202020204" pitchFamily="34" charset="0"/>
            </a:endParaRPr>
          </a:p>
        </p:txBody>
      </p:sp>
      <p:sp>
        <p:nvSpPr>
          <p:cNvPr id="13" name="object 13"/>
          <p:cNvSpPr txBox="1">
            <a:spLocks noGrp="1"/>
          </p:cNvSpPr>
          <p:nvPr>
            <p:ph type="title"/>
          </p:nvPr>
        </p:nvSpPr>
        <p:spPr>
          <a:xfrm>
            <a:off x="3069590" y="350616"/>
            <a:ext cx="6280785" cy="505267"/>
          </a:xfrm>
        </p:spPr>
        <p:txBody>
          <a:bodyPr vert="horz" wrap="square" lIns="0" tIns="12700" rIns="0" bIns="0" rtlCol="0" anchor="ctr">
            <a:spAutoFit/>
          </a:bodyPr>
          <a:lstStyle/>
          <a:p>
            <a:pPr marL="12700" algn="ctr" eaLnBrk="1" fontAlgn="auto" hangingPunct="1">
              <a:lnSpc>
                <a:spcPct val="100000"/>
              </a:lnSpc>
              <a:spcBef>
                <a:spcPts val="100"/>
              </a:spcBef>
              <a:spcAft>
                <a:spcPts val="0"/>
              </a:spcAft>
              <a:defRPr/>
            </a:pPr>
            <a:r>
              <a:rPr lang="en-US" sz="3200" b="1" spc="-5" dirty="0">
                <a:solidFill>
                  <a:srgbClr val="FFC000"/>
                </a:solidFill>
                <a:latin typeface="Arial" panose="020B0604020202020204" pitchFamily="34" charset="0"/>
                <a:cs typeface="Arial" panose="020B0604020202020204" pitchFamily="34" charset="0"/>
              </a:rPr>
              <a:t>Positron Emitting Isotopes</a:t>
            </a:r>
            <a:endParaRPr sz="3200" b="1" dirty="0">
              <a:solidFill>
                <a:srgbClr val="FFC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44" y="1516062"/>
            <a:ext cx="12138556" cy="3767138"/>
          </a:xfrm>
          <a:prstGeom prst="rect">
            <a:avLst/>
          </a:prstGeom>
        </p:spPr>
      </p:pic>
      <p:sp>
        <p:nvSpPr>
          <p:cNvPr id="4" name="TextBox 3"/>
          <p:cNvSpPr txBox="1"/>
          <p:nvPr/>
        </p:nvSpPr>
        <p:spPr>
          <a:xfrm>
            <a:off x="2184400" y="5574047"/>
            <a:ext cx="1622560" cy="523220"/>
          </a:xfrm>
          <a:prstGeom prst="rect">
            <a:avLst/>
          </a:prstGeom>
          <a:noFill/>
        </p:spPr>
        <p:txBody>
          <a:bodyPr wrap="none" rtlCol="0">
            <a:spAutoFit/>
          </a:bodyPr>
          <a:lstStyle/>
          <a:p>
            <a:r>
              <a:rPr lang="sr-Latn-RS" sz="2800" dirty="0" err="1" smtClean="0"/>
              <a:t>Organic</a:t>
            </a:r>
            <a:r>
              <a:rPr lang="sr-Latn-RS" sz="2800" dirty="0" smtClean="0"/>
              <a:t> 4</a:t>
            </a:r>
            <a:endParaRPr lang="en-US" sz="2800" dirty="0"/>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746376" y="1441451"/>
            <a:ext cx="6259513" cy="982663"/>
          </a:xfrm>
          <a:prstGeom prst="rect">
            <a:avLst/>
          </a:prstGeom>
        </p:spPr>
        <p:txBody>
          <a:bodyPr lIns="0" tIns="64769" rIns="0" bIns="0">
            <a:spAutoFit/>
          </a:bodyPr>
          <a:lstStyle/>
          <a:p>
            <a:pPr marL="466725" indent="-454025" eaLnBrk="1" fontAlgn="auto" hangingPunct="1">
              <a:spcBef>
                <a:spcPts val="509"/>
              </a:spcBef>
              <a:spcAft>
                <a:spcPts val="0"/>
              </a:spcAft>
              <a:buClr>
                <a:srgbClr val="FF0000"/>
              </a:buClr>
              <a:buSzPct val="176785"/>
              <a:buFont typeface="Arial"/>
              <a:buChar char="•"/>
              <a:tabLst>
                <a:tab pos="467359" algn="l"/>
                <a:tab pos="2797810" algn="l"/>
              </a:tabLst>
              <a:defRPr/>
            </a:pPr>
            <a:r>
              <a:rPr lang="sr-Latn-RS" sz="2800" b="1" spc="-5" dirty="0" err="1" smtClean="0">
                <a:solidFill>
                  <a:srgbClr val="FFFFFF"/>
                </a:solidFill>
                <a:latin typeface="Arial"/>
                <a:cs typeface="Arial"/>
              </a:rPr>
              <a:t>Glucose</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metabolism</a:t>
            </a:r>
            <a:endParaRPr sz="2800" dirty="0">
              <a:solidFill>
                <a:prstClr val="white"/>
              </a:solidFill>
              <a:latin typeface="Arial"/>
              <a:cs typeface="Arial"/>
            </a:endParaRPr>
          </a:p>
          <a:p>
            <a:pPr marL="926465" eaLnBrk="1" fontAlgn="auto" hangingPunct="1">
              <a:spcBef>
                <a:spcPts val="409"/>
              </a:spcBef>
              <a:spcAft>
                <a:spcPts val="0"/>
              </a:spcAft>
              <a:defRPr/>
            </a:pPr>
            <a:r>
              <a:rPr sz="2800" b="1" spc="-5" dirty="0">
                <a:solidFill>
                  <a:srgbClr val="00FFFF"/>
                </a:solidFill>
                <a:latin typeface="Arial"/>
                <a:cs typeface="Arial"/>
              </a:rPr>
              <a:t>F-18-fluorodeoxyglucose</a:t>
            </a:r>
            <a:r>
              <a:rPr sz="2800" b="1" spc="50" dirty="0">
                <a:solidFill>
                  <a:srgbClr val="00FFFF"/>
                </a:solidFill>
                <a:latin typeface="Arial"/>
                <a:cs typeface="Arial"/>
              </a:rPr>
              <a:t> </a:t>
            </a:r>
            <a:r>
              <a:rPr sz="2800" b="1" spc="-5" dirty="0">
                <a:solidFill>
                  <a:srgbClr val="00FFFF"/>
                </a:solidFill>
                <a:latin typeface="Arial"/>
                <a:cs typeface="Arial"/>
              </a:rPr>
              <a:t>(FDG)</a:t>
            </a:r>
            <a:endParaRPr sz="2800" dirty="0">
              <a:solidFill>
                <a:prstClr val="white"/>
              </a:solidFill>
              <a:latin typeface="Arial"/>
              <a:cs typeface="Arial"/>
            </a:endParaRPr>
          </a:p>
        </p:txBody>
      </p:sp>
      <p:sp>
        <p:nvSpPr>
          <p:cNvPr id="4" name="object 4"/>
          <p:cNvSpPr txBox="1"/>
          <p:nvPr/>
        </p:nvSpPr>
        <p:spPr>
          <a:xfrm>
            <a:off x="2746376" y="2128838"/>
            <a:ext cx="238125" cy="1903412"/>
          </a:xfrm>
          <a:prstGeom prst="rect">
            <a:avLst/>
          </a:prstGeom>
        </p:spPr>
        <p:txBody>
          <a:bodyPr lIns="0" tIns="227329" rIns="0" bIns="0">
            <a:spAutoFit/>
          </a:bodyPr>
          <a:lstStyle/>
          <a:p>
            <a:pPr marL="12700" eaLnBrk="1" fontAlgn="auto" hangingPunct="1">
              <a:spcBef>
                <a:spcPts val="1789"/>
              </a:spcBef>
              <a:spcAft>
                <a:spcPts val="0"/>
              </a:spcAft>
              <a:defRPr/>
            </a:pPr>
            <a:r>
              <a:rPr sz="4750" dirty="0">
                <a:solidFill>
                  <a:srgbClr val="FF0000"/>
                </a:solidFill>
                <a:latin typeface="Arial"/>
                <a:cs typeface="Arial"/>
              </a:rPr>
              <a:t>•</a:t>
            </a:r>
            <a:endParaRPr sz="4750">
              <a:solidFill>
                <a:prstClr val="white"/>
              </a:solidFill>
              <a:latin typeface="Arial"/>
              <a:cs typeface="Arial"/>
            </a:endParaRPr>
          </a:p>
          <a:p>
            <a:pPr marL="12700" eaLnBrk="1" fontAlgn="auto" hangingPunct="1">
              <a:spcBef>
                <a:spcPts val="1695"/>
              </a:spcBef>
              <a:spcAft>
                <a:spcPts val="0"/>
              </a:spcAft>
              <a:defRPr/>
            </a:pPr>
            <a:r>
              <a:rPr sz="4750" dirty="0">
                <a:solidFill>
                  <a:srgbClr val="FF0000"/>
                </a:solidFill>
                <a:latin typeface="Arial"/>
                <a:cs typeface="Arial"/>
              </a:rPr>
              <a:t>•</a:t>
            </a:r>
            <a:endParaRPr sz="4750">
              <a:solidFill>
                <a:prstClr val="white"/>
              </a:solidFill>
              <a:latin typeface="Arial"/>
              <a:cs typeface="Arial"/>
            </a:endParaRPr>
          </a:p>
        </p:txBody>
      </p:sp>
      <p:sp>
        <p:nvSpPr>
          <p:cNvPr id="5" name="object 5"/>
          <p:cNvSpPr txBox="1"/>
          <p:nvPr/>
        </p:nvSpPr>
        <p:spPr>
          <a:xfrm>
            <a:off x="3286125" y="2505075"/>
            <a:ext cx="7016750" cy="1392238"/>
          </a:xfrm>
          <a:prstGeom prst="rect">
            <a:avLst/>
          </a:prstGeom>
        </p:spPr>
        <p:txBody>
          <a:bodyPr lIns="0" tIns="12065" rIns="0" bIns="0">
            <a:spAutoFit/>
          </a:bodyPr>
          <a:lstStyle/>
          <a:p>
            <a:pPr marL="12700" eaLnBrk="1" fontAlgn="auto" hangingPunct="1">
              <a:lnSpc>
                <a:spcPts val="3320"/>
              </a:lnSpc>
              <a:spcBef>
                <a:spcPts val="95"/>
              </a:spcBef>
              <a:spcAft>
                <a:spcPts val="0"/>
              </a:spcAft>
              <a:defRPr/>
            </a:pPr>
            <a:r>
              <a:rPr lang="sr-Latn-RS" sz="2800" b="1" spc="-5" dirty="0" err="1" smtClean="0">
                <a:solidFill>
                  <a:srgbClr val="FFFFFF"/>
                </a:solidFill>
                <a:latin typeface="Arial"/>
                <a:cs typeface="Arial"/>
              </a:rPr>
              <a:t>Amino</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acid</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metabolism</a:t>
            </a:r>
            <a:endParaRPr sz="2800" dirty="0">
              <a:solidFill>
                <a:prstClr val="white"/>
              </a:solidFill>
              <a:latin typeface="Arial"/>
              <a:cs typeface="Arial"/>
            </a:endParaRPr>
          </a:p>
          <a:p>
            <a:pPr marL="387350" eaLnBrk="1" fontAlgn="auto" hangingPunct="1">
              <a:lnSpc>
                <a:spcPts val="3320"/>
              </a:lnSpc>
              <a:spcBef>
                <a:spcPts val="0"/>
              </a:spcBef>
              <a:spcAft>
                <a:spcPts val="0"/>
              </a:spcAft>
              <a:defRPr/>
            </a:pPr>
            <a:r>
              <a:rPr sz="2800" b="1" spc="-5" dirty="0">
                <a:solidFill>
                  <a:srgbClr val="00FFFF"/>
                </a:solidFill>
                <a:latin typeface="Arial"/>
                <a:cs typeface="Arial"/>
              </a:rPr>
              <a:t>C-11-methionine,</a:t>
            </a:r>
            <a:r>
              <a:rPr sz="2800" b="1" spc="5" dirty="0">
                <a:solidFill>
                  <a:srgbClr val="00FFFF"/>
                </a:solidFill>
                <a:latin typeface="Arial"/>
                <a:cs typeface="Arial"/>
              </a:rPr>
              <a:t> </a:t>
            </a:r>
            <a:r>
              <a:rPr sz="2800" b="1" spc="-5" dirty="0">
                <a:solidFill>
                  <a:srgbClr val="00FFFF"/>
                </a:solidFill>
                <a:latin typeface="Arial"/>
                <a:cs typeface="Arial"/>
              </a:rPr>
              <a:t>F-18-tyrosine</a:t>
            </a:r>
            <a:endParaRPr sz="2800" dirty="0">
              <a:solidFill>
                <a:prstClr val="white"/>
              </a:solidFill>
              <a:latin typeface="Arial"/>
              <a:cs typeface="Arial"/>
            </a:endParaRPr>
          </a:p>
          <a:p>
            <a:pPr marL="12700" eaLnBrk="1" fontAlgn="auto" hangingPunct="1">
              <a:spcBef>
                <a:spcPts val="755"/>
              </a:spcBef>
              <a:spcAft>
                <a:spcPts val="0"/>
              </a:spcAft>
              <a:defRPr/>
            </a:pPr>
            <a:r>
              <a:rPr lang="sr-Latn-RS" sz="2800" b="1" spc="-5" dirty="0" smtClean="0">
                <a:solidFill>
                  <a:srgbClr val="FFFFFF"/>
                </a:solidFill>
                <a:latin typeface="Arial"/>
                <a:cs typeface="Arial"/>
              </a:rPr>
              <a:t>N</a:t>
            </a:r>
            <a:r>
              <a:rPr lang="en-US" sz="2800" b="1" spc="-5" dirty="0" err="1" smtClean="0">
                <a:solidFill>
                  <a:srgbClr val="FFFFFF"/>
                </a:solidFill>
                <a:latin typeface="Arial"/>
                <a:cs typeface="Arial"/>
              </a:rPr>
              <a:t>ucleic</a:t>
            </a:r>
            <a:r>
              <a:rPr lang="en-US" sz="2800" b="1" spc="-5" dirty="0" smtClean="0">
                <a:solidFill>
                  <a:srgbClr val="FFFFFF"/>
                </a:solidFill>
                <a:latin typeface="Arial"/>
                <a:cs typeface="Arial"/>
              </a:rPr>
              <a:t> acids</a:t>
            </a:r>
            <a:r>
              <a:rPr lang="sr-Latn-RS" sz="2800" b="1" spc="-5" dirty="0" smtClean="0">
                <a:solidFill>
                  <a:srgbClr val="FFFFFF"/>
                </a:solidFill>
                <a:latin typeface="Arial"/>
                <a:cs typeface="Arial"/>
              </a:rPr>
              <a:t> </a:t>
            </a:r>
            <a:r>
              <a:rPr lang="sr-Latn-RS" sz="2800" b="1" spc="-5" dirty="0" err="1">
                <a:solidFill>
                  <a:srgbClr val="FFFFFF"/>
                </a:solidFill>
                <a:latin typeface="Arial"/>
                <a:cs typeface="Arial"/>
              </a:rPr>
              <a:t>metabolism</a:t>
            </a:r>
            <a:endParaRPr sz="2800" dirty="0">
              <a:solidFill>
                <a:prstClr val="white"/>
              </a:solidFill>
              <a:latin typeface="Arial"/>
              <a:cs typeface="Arial"/>
            </a:endParaRPr>
          </a:p>
        </p:txBody>
      </p:sp>
      <p:sp>
        <p:nvSpPr>
          <p:cNvPr id="6" name="object 6"/>
          <p:cNvSpPr txBox="1"/>
          <p:nvPr/>
        </p:nvSpPr>
        <p:spPr>
          <a:xfrm>
            <a:off x="2746374" y="3892550"/>
            <a:ext cx="6423025" cy="2410275"/>
          </a:xfrm>
          <a:prstGeom prst="rect">
            <a:avLst/>
          </a:prstGeom>
        </p:spPr>
        <p:txBody>
          <a:bodyPr wrap="square" lIns="0" tIns="12065" rIns="0" bIns="0">
            <a:spAutoFit/>
          </a:bodyPr>
          <a:lstStyle/>
          <a:p>
            <a:pPr marL="926465" eaLnBrk="1" fontAlgn="auto" hangingPunct="1">
              <a:spcBef>
                <a:spcPts val="95"/>
              </a:spcBef>
              <a:spcAft>
                <a:spcPts val="0"/>
              </a:spcAft>
              <a:defRPr/>
            </a:pPr>
            <a:r>
              <a:rPr sz="2800" b="1" spc="-5" dirty="0">
                <a:solidFill>
                  <a:srgbClr val="00FFFF"/>
                </a:solidFill>
                <a:latin typeface="Arial"/>
                <a:cs typeface="Arial"/>
              </a:rPr>
              <a:t>F-18-thymidine</a:t>
            </a:r>
            <a:endParaRPr sz="2800" dirty="0">
              <a:solidFill>
                <a:prstClr val="white"/>
              </a:solidFill>
              <a:latin typeface="Arial"/>
              <a:cs typeface="Arial"/>
            </a:endParaRPr>
          </a:p>
          <a:p>
            <a:pPr marL="452755" indent="-440055" eaLnBrk="1" fontAlgn="auto" hangingPunct="1">
              <a:spcBef>
                <a:spcPts val="840"/>
              </a:spcBef>
              <a:spcAft>
                <a:spcPts val="0"/>
              </a:spcAft>
              <a:buClr>
                <a:srgbClr val="FF0000"/>
              </a:buClr>
              <a:buSzPct val="169642"/>
              <a:buFont typeface="Arial"/>
              <a:buChar char="•"/>
              <a:tabLst>
                <a:tab pos="453390" algn="l"/>
              </a:tabLst>
              <a:defRPr/>
            </a:pPr>
            <a:r>
              <a:rPr lang="sr-Latn-RS" sz="2800" b="1" spc="-5" dirty="0" err="1" smtClean="0">
                <a:solidFill>
                  <a:srgbClr val="FFFFFF"/>
                </a:solidFill>
                <a:latin typeface="Arial"/>
                <a:cs typeface="Arial"/>
              </a:rPr>
              <a:t>Blood</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flow</a:t>
            </a:r>
            <a:endParaRPr sz="2800" dirty="0">
              <a:solidFill>
                <a:prstClr val="white"/>
              </a:solidFill>
              <a:latin typeface="Arial"/>
              <a:cs typeface="Arial"/>
            </a:endParaRPr>
          </a:p>
          <a:p>
            <a:pPr marL="926465" eaLnBrk="1" fontAlgn="auto" hangingPunct="1">
              <a:spcBef>
                <a:spcPts val="170"/>
              </a:spcBef>
              <a:spcAft>
                <a:spcPts val="0"/>
              </a:spcAft>
              <a:defRPr/>
            </a:pPr>
            <a:r>
              <a:rPr sz="2800" b="1" spc="-5" dirty="0">
                <a:solidFill>
                  <a:srgbClr val="00FFFF"/>
                </a:solidFill>
                <a:latin typeface="Arial"/>
                <a:cs typeface="Arial"/>
              </a:rPr>
              <a:t>N-13-ammonia,</a:t>
            </a:r>
            <a:r>
              <a:rPr sz="2800" b="1" spc="15" dirty="0">
                <a:solidFill>
                  <a:srgbClr val="00FFFF"/>
                </a:solidFill>
                <a:latin typeface="Arial"/>
                <a:cs typeface="Arial"/>
              </a:rPr>
              <a:t> </a:t>
            </a:r>
            <a:r>
              <a:rPr sz="2800" b="1" spc="-5" dirty="0">
                <a:solidFill>
                  <a:srgbClr val="00FFFF"/>
                </a:solidFill>
                <a:latin typeface="Arial"/>
                <a:cs typeface="Arial"/>
              </a:rPr>
              <a:t>O-18-water</a:t>
            </a:r>
            <a:endParaRPr sz="2800" dirty="0">
              <a:solidFill>
                <a:prstClr val="white"/>
              </a:solidFill>
              <a:latin typeface="Arial"/>
              <a:cs typeface="Arial"/>
            </a:endParaRPr>
          </a:p>
          <a:p>
            <a:pPr marL="452755" indent="-440055" eaLnBrk="1" fontAlgn="auto" hangingPunct="1">
              <a:spcBef>
                <a:spcPts val="505"/>
              </a:spcBef>
              <a:spcAft>
                <a:spcPts val="0"/>
              </a:spcAft>
              <a:buClr>
                <a:srgbClr val="FF0000"/>
              </a:buClr>
              <a:buSzPct val="169642"/>
              <a:buFont typeface="Arial"/>
              <a:buChar char="•"/>
              <a:tabLst>
                <a:tab pos="453390" algn="l"/>
              </a:tabLst>
              <a:defRPr/>
            </a:pPr>
            <a:r>
              <a:rPr lang="sr-Latn-RS" sz="2800" b="1" spc="-5" dirty="0" smtClean="0">
                <a:solidFill>
                  <a:srgbClr val="FFFFFF"/>
                </a:solidFill>
                <a:latin typeface="Arial"/>
                <a:cs typeface="Arial"/>
              </a:rPr>
              <a:t>Receptor </a:t>
            </a:r>
            <a:r>
              <a:rPr lang="sr-Latn-RS" sz="2800" b="1" spc="-5" dirty="0" err="1" smtClean="0">
                <a:solidFill>
                  <a:srgbClr val="FFFFFF"/>
                </a:solidFill>
                <a:latin typeface="Arial"/>
                <a:cs typeface="Arial"/>
              </a:rPr>
              <a:t>uptake</a:t>
            </a:r>
            <a:endParaRPr sz="2800" dirty="0">
              <a:solidFill>
                <a:prstClr val="white"/>
              </a:solidFill>
              <a:latin typeface="Arial"/>
              <a:cs typeface="Arial"/>
            </a:endParaRPr>
          </a:p>
          <a:p>
            <a:pPr marL="926465" eaLnBrk="1" fontAlgn="auto" hangingPunct="1">
              <a:spcBef>
                <a:spcPts val="434"/>
              </a:spcBef>
              <a:spcAft>
                <a:spcPts val="0"/>
              </a:spcAft>
              <a:defRPr/>
            </a:pPr>
            <a:r>
              <a:rPr sz="2800" b="1" spc="-5" dirty="0">
                <a:solidFill>
                  <a:srgbClr val="00FFFF"/>
                </a:solidFill>
                <a:latin typeface="Arial"/>
                <a:cs typeface="Arial"/>
              </a:rPr>
              <a:t>F-18-estradiol,</a:t>
            </a:r>
            <a:r>
              <a:rPr sz="2800" b="1" spc="5" dirty="0">
                <a:solidFill>
                  <a:srgbClr val="00FFFF"/>
                </a:solidFill>
                <a:latin typeface="Arial"/>
                <a:cs typeface="Arial"/>
              </a:rPr>
              <a:t> </a:t>
            </a:r>
            <a:r>
              <a:rPr lang="sr-Latn-RS" sz="2800" b="1" spc="-5" dirty="0" err="1" smtClean="0">
                <a:solidFill>
                  <a:srgbClr val="00FFFF"/>
                </a:solidFill>
                <a:latin typeface="Arial"/>
                <a:cs typeface="Arial"/>
              </a:rPr>
              <a:t>somatostatine</a:t>
            </a:r>
            <a:endParaRPr sz="2800" dirty="0">
              <a:solidFill>
                <a:prstClr val="white"/>
              </a:solidFill>
              <a:latin typeface="Arial"/>
              <a:cs typeface="Arial"/>
            </a:endParaRPr>
          </a:p>
        </p:txBody>
      </p:sp>
      <p:sp>
        <p:nvSpPr>
          <p:cNvPr id="8" name="Rectangle 3"/>
          <p:cNvSpPr>
            <a:spLocks noChangeArrowheads="1"/>
          </p:cNvSpPr>
          <p:nvPr/>
        </p:nvSpPr>
        <p:spPr bwMode="auto">
          <a:xfrm>
            <a:off x="355600" y="288624"/>
            <a:ext cx="11518900" cy="954107"/>
          </a:xfrm>
          <a:prstGeom prst="rect">
            <a:avLst/>
          </a:prstGeom>
          <a:no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ctr" eaLnBrk="1" fontAlgn="auto" hangingPunct="1">
              <a:spcBef>
                <a:spcPts val="0"/>
              </a:spcBef>
              <a:spcAft>
                <a:spcPts val="0"/>
              </a:spcAft>
              <a:defRPr/>
            </a:pPr>
            <a:r>
              <a:rPr lang="en-US" sz="2800" b="1" dirty="0">
                <a:solidFill>
                  <a:srgbClr val="FFC000"/>
                </a:solidFill>
                <a:latin typeface="Tahoma" pitchFamily="34" charset="0"/>
              </a:rPr>
              <a:t>Radiopharmaceuticals - Positron Emitting </a:t>
            </a:r>
            <a:r>
              <a:rPr lang="en-US" sz="2800" b="1" dirty="0" smtClean="0">
                <a:solidFill>
                  <a:srgbClr val="FFC000"/>
                </a:solidFill>
                <a:latin typeface="Tahoma" pitchFamily="34" charset="0"/>
              </a:rPr>
              <a:t>Isotopes</a:t>
            </a:r>
            <a:endParaRPr lang="sr-Latn-RS" sz="2800" b="1" dirty="0" smtClean="0">
              <a:solidFill>
                <a:srgbClr val="FFC000"/>
              </a:solidFill>
              <a:latin typeface="Tahoma" pitchFamily="34" charset="0"/>
            </a:endParaRPr>
          </a:p>
          <a:p>
            <a:pPr algn="ctr" eaLnBrk="1" fontAlgn="auto" hangingPunct="1">
              <a:spcBef>
                <a:spcPts val="0"/>
              </a:spcBef>
              <a:spcAft>
                <a:spcPts val="0"/>
              </a:spcAft>
              <a:defRPr/>
            </a:pPr>
            <a:r>
              <a:rPr lang="sr-Latn-RS" sz="2800" b="1" dirty="0" err="1" smtClean="0">
                <a:solidFill>
                  <a:srgbClr val="FFC000"/>
                </a:solidFill>
                <a:latin typeface="Tahoma" pitchFamily="34" charset="0"/>
              </a:rPr>
              <a:t>Uptake</a:t>
            </a:r>
            <a:r>
              <a:rPr lang="sr-Latn-RS" sz="2800" b="1" dirty="0" smtClean="0">
                <a:solidFill>
                  <a:srgbClr val="FFC000"/>
                </a:solidFill>
                <a:latin typeface="Tahoma" pitchFamily="34" charset="0"/>
              </a:rPr>
              <a:t> </a:t>
            </a:r>
            <a:r>
              <a:rPr lang="sr-Latn-RS" sz="2800" b="1" dirty="0" err="1" smtClean="0">
                <a:solidFill>
                  <a:srgbClr val="FFC000"/>
                </a:solidFill>
                <a:latin typeface="Tahoma" pitchFamily="34" charset="0"/>
              </a:rPr>
              <a:t>mechanism</a:t>
            </a:r>
            <a:endParaRPr lang="sr-Cyrl-RS" sz="2800" b="1" dirty="0">
              <a:solidFill>
                <a:srgbClr val="FFC000"/>
              </a:solidFill>
              <a:latin typeface="Tahoma" pitchFamily="34" charset="0"/>
            </a:endParaRPr>
          </a:p>
        </p:txBody>
      </p:sp>
    </p:spTree>
  </p:cSld>
  <p:clrMapOvr>
    <a:masterClrMapping/>
  </p:clrMapOvr>
  <p:transition spd="slow"/>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533</TotalTime>
  <Words>1772</Words>
  <Application>Microsoft Office PowerPoint</Application>
  <PresentationFormat>Widescreen</PresentationFormat>
  <Paragraphs>322</Paragraphs>
  <Slides>52</Slides>
  <Notes>5</Notes>
  <HiddenSlides>0</HiddenSlides>
  <MMClips>0</MMClips>
  <ScaleCrop>false</ScaleCrop>
  <HeadingPairs>
    <vt:vector size="6" baseType="variant">
      <vt:variant>
        <vt:lpstr>Fonts Used</vt:lpstr>
      </vt:variant>
      <vt:variant>
        <vt:i4>20</vt:i4>
      </vt:variant>
      <vt:variant>
        <vt:lpstr>Theme</vt:lpstr>
      </vt:variant>
      <vt:variant>
        <vt:i4>2</vt:i4>
      </vt:variant>
      <vt:variant>
        <vt:lpstr>Slide Titles</vt:lpstr>
      </vt:variant>
      <vt:variant>
        <vt:i4>52</vt:i4>
      </vt:variant>
    </vt:vector>
  </HeadingPairs>
  <TitlesOfParts>
    <vt:vector size="74" baseType="lpstr">
      <vt:lpstr>Arial Unicode MS</vt:lpstr>
      <vt:lpstr>Arial</vt:lpstr>
      <vt:lpstr>ArialMT</vt:lpstr>
      <vt:lpstr>Arvo</vt:lpstr>
      <vt:lpstr>Arvo-Bold</vt:lpstr>
      <vt:lpstr>Calibri</vt:lpstr>
      <vt:lpstr>Cambria</vt:lpstr>
      <vt:lpstr>Comic Sans MS</vt:lpstr>
      <vt:lpstr>Corbel</vt:lpstr>
      <vt:lpstr>Courier New</vt:lpstr>
      <vt:lpstr>Georgia</vt:lpstr>
      <vt:lpstr>HY엽서L</vt:lpstr>
      <vt:lpstr>msgothic</vt:lpstr>
      <vt:lpstr>새굴림</vt:lpstr>
      <vt:lpstr>Symbol</vt:lpstr>
      <vt:lpstr>Tahoma</vt:lpstr>
      <vt:lpstr>Times</vt:lpstr>
      <vt:lpstr>Times New Roman</vt:lpstr>
      <vt:lpstr>Wingdings</vt:lpstr>
      <vt:lpstr>Wingdings 3</vt:lpstr>
      <vt:lpstr>Depth</vt:lpstr>
      <vt:lpstr>Origin</vt:lpstr>
      <vt:lpstr>PowerPoint Presentation</vt:lpstr>
      <vt:lpstr>PowerPoint Presentation</vt:lpstr>
      <vt:lpstr>What are the nuclear medicine imaging methods?</vt:lpstr>
      <vt:lpstr>PowerPoint Presentation</vt:lpstr>
      <vt:lpstr>Positron Emission Tomography</vt:lpstr>
      <vt:lpstr>PowerPoint Presentation</vt:lpstr>
      <vt:lpstr>Radiopharmaceuticals - Positron Emitting Isotopes</vt:lpstr>
      <vt:lpstr>Positron Emitting Isotopes</vt:lpstr>
      <vt:lpstr>PowerPoint Presentation</vt:lpstr>
      <vt:lpstr>PowerPoint Presentation</vt:lpstr>
      <vt:lpstr>PowerPoint Presentation</vt:lpstr>
      <vt:lpstr>PowerPoint Presentation</vt:lpstr>
      <vt:lpstr>PowerPoint Presentation</vt:lpstr>
      <vt:lpstr>FDG: Normal distribution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18F-FDG PET/CT in Oncology</vt:lpstr>
      <vt:lpstr>PowerPoint Presentation</vt:lpstr>
      <vt:lpstr>PowerPoint Presentation</vt:lpstr>
      <vt:lpstr>Identification and localisation of disease foci  18F-FDG-PET can reveal the primary location of the tumor in 1/3 of patients with cancer of unknown location</vt:lpstr>
      <vt:lpstr>Nasophargeal cancer with LN metastasis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11C-methionine</vt:lpstr>
      <vt:lpstr>Bone metastases 18F-Na Fluoride</vt:lpstr>
      <vt:lpstr>Bone metastases 18F-Na Fluoride</vt:lpstr>
      <vt:lpstr>PowerPoint Presentation</vt:lpstr>
      <vt:lpstr>PowerPoint Presentation</vt:lpstr>
      <vt:lpstr>PowerPoint Presentation</vt:lpstr>
      <vt:lpstr>PowerPoint Presentation</vt:lpstr>
      <vt:lpstr>PowerPoint Presentation</vt:lpstr>
      <vt:lpstr>PowerPoint Presentation</vt:lpstr>
      <vt:lpstr>CONCLUSION</vt:lpstr>
      <vt:lpstr>PowerPoint Presentation</vt:lpstr>
      <vt:lpstr>PowerPoint Presentation</vt:lpstr>
    </vt:vector>
  </TitlesOfParts>
  <Company>PU Cukarica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Vladimir Vukomanovic</dc:creator>
  <cp:lastModifiedBy>Vladimir Vukomanovic</cp:lastModifiedBy>
  <cp:revision>67</cp:revision>
  <dcterms:created xsi:type="dcterms:W3CDTF">2020-09-15T12:07:05Z</dcterms:created>
  <dcterms:modified xsi:type="dcterms:W3CDTF">2023-09-10T16:32:46Z</dcterms:modified>
</cp:coreProperties>
</file>